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77" r:id="rId5"/>
  </p:sldMasterIdLst>
  <p:notesMasterIdLst>
    <p:notesMasterId r:id="rId31"/>
  </p:notesMasterIdLst>
  <p:sldIdLst>
    <p:sldId id="271" r:id="rId6"/>
    <p:sldId id="410" r:id="rId7"/>
    <p:sldId id="411" r:id="rId8"/>
    <p:sldId id="412" r:id="rId9"/>
    <p:sldId id="413" r:id="rId10"/>
    <p:sldId id="414" r:id="rId11"/>
    <p:sldId id="415" r:id="rId12"/>
    <p:sldId id="416" r:id="rId13"/>
    <p:sldId id="417" r:id="rId14"/>
    <p:sldId id="418" r:id="rId15"/>
    <p:sldId id="419" r:id="rId16"/>
    <p:sldId id="420" r:id="rId17"/>
    <p:sldId id="421" r:id="rId18"/>
    <p:sldId id="422" r:id="rId19"/>
    <p:sldId id="423" r:id="rId20"/>
    <p:sldId id="424" r:id="rId21"/>
    <p:sldId id="425" r:id="rId22"/>
    <p:sldId id="426" r:id="rId23"/>
    <p:sldId id="427" r:id="rId24"/>
    <p:sldId id="428" r:id="rId25"/>
    <p:sldId id="429" r:id="rId26"/>
    <p:sldId id="430" r:id="rId27"/>
    <p:sldId id="431" r:id="rId28"/>
    <p:sldId id="432" r:id="rId29"/>
    <p:sldId id="433" r:id="rId30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9" userDrawn="1">
          <p15:clr>
            <a:srgbClr val="A4A3A4"/>
          </p15:clr>
        </p15:guide>
        <p15:guide id="2" pos="31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4489" autoAdjust="0"/>
  </p:normalViewPr>
  <p:slideViewPr>
    <p:cSldViewPr snapToGrid="0" showGuides="1">
      <p:cViewPr varScale="1">
        <p:scale>
          <a:sx n="99" d="100"/>
          <a:sy n="99" d="100"/>
        </p:scale>
        <p:origin x="930" y="90"/>
      </p:cViewPr>
      <p:guideLst>
        <p:guide orient="horz" pos="2409"/>
        <p:guide pos="3165"/>
      </p:guideLst>
    </p:cSldViewPr>
  </p:slideViewPr>
  <p:outlineViewPr>
    <p:cViewPr>
      <p:scale>
        <a:sx n="33" d="100"/>
        <a:sy n="33" d="100"/>
      </p:scale>
      <p:origin x="0" y="-138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311AF-8457-4785-B190-D31CD4FDE7A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1FB06-1D9B-4317-BE37-4218AB785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055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3216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2251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3414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6142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1279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9395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6742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1959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3770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1311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311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2817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1742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7546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5067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3709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282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233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9358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96551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0950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1063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2543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664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4617" y="104674"/>
            <a:ext cx="958007" cy="958007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8046053" y="6520171"/>
            <a:ext cx="2475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© White</a:t>
            </a:r>
            <a:r>
              <a:rPr lang="en-GB" sz="1200" baseline="0" dirty="0" smtClean="0"/>
              <a:t> Rose Maths 2019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431794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391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881941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1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119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 userDrawn="1"/>
        </p:nvSpPr>
        <p:spPr>
          <a:xfrm>
            <a:off x="-1" y="0"/>
            <a:ext cx="9906001" cy="1695450"/>
          </a:xfrm>
          <a:prstGeom prst="rect">
            <a:avLst/>
          </a:prstGeom>
          <a:solidFill>
            <a:srgbClr val="00929F">
              <a:alpha val="1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8" name="Freeform: Shape 24"/>
          <p:cNvSpPr/>
          <p:nvPr userDrawn="1"/>
        </p:nvSpPr>
        <p:spPr>
          <a:xfrm>
            <a:off x="-495301" y="1163488"/>
            <a:ext cx="10896600" cy="695325"/>
          </a:xfrm>
          <a:custGeom>
            <a:avLst/>
            <a:gdLst>
              <a:gd name="connsiteX0" fmla="*/ 0 w 10536072"/>
              <a:gd name="connsiteY0" fmla="*/ 122830 h 648269"/>
              <a:gd name="connsiteX1" fmla="*/ 10536072 w 10536072"/>
              <a:gd name="connsiteY1" fmla="*/ 0 h 648269"/>
              <a:gd name="connsiteX2" fmla="*/ 10522424 w 10536072"/>
              <a:gd name="connsiteY2" fmla="*/ 580030 h 648269"/>
              <a:gd name="connsiteX3" fmla="*/ 6824 w 10536072"/>
              <a:gd name="connsiteY3" fmla="*/ 648269 h 648269"/>
              <a:gd name="connsiteX4" fmla="*/ 0 w 10536072"/>
              <a:gd name="connsiteY4" fmla="*/ 122830 h 648269"/>
              <a:gd name="connsiteX0" fmla="*/ 88752 w 10529289"/>
              <a:gd name="connsiteY0" fmla="*/ 107912 h 648269"/>
              <a:gd name="connsiteX1" fmla="*/ 10529289 w 10529289"/>
              <a:gd name="connsiteY1" fmla="*/ 0 h 648269"/>
              <a:gd name="connsiteX2" fmla="*/ 10515641 w 10529289"/>
              <a:gd name="connsiteY2" fmla="*/ 580030 h 648269"/>
              <a:gd name="connsiteX3" fmla="*/ 41 w 10529289"/>
              <a:gd name="connsiteY3" fmla="*/ 648269 h 648269"/>
              <a:gd name="connsiteX4" fmla="*/ 88752 w 10529289"/>
              <a:gd name="connsiteY4" fmla="*/ 107912 h 648269"/>
              <a:gd name="connsiteX0" fmla="*/ 88752 w 10529289"/>
              <a:gd name="connsiteY0" fmla="*/ 70619 h 648269"/>
              <a:gd name="connsiteX1" fmla="*/ 10529289 w 10529289"/>
              <a:gd name="connsiteY1" fmla="*/ 0 h 648269"/>
              <a:gd name="connsiteX2" fmla="*/ 10515641 w 10529289"/>
              <a:gd name="connsiteY2" fmla="*/ 580030 h 648269"/>
              <a:gd name="connsiteX3" fmla="*/ 41 w 10529289"/>
              <a:gd name="connsiteY3" fmla="*/ 648269 h 648269"/>
              <a:gd name="connsiteX4" fmla="*/ 88752 w 10529289"/>
              <a:gd name="connsiteY4" fmla="*/ 70619 h 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29289" h="648269">
                <a:moveTo>
                  <a:pt x="88752" y="70619"/>
                </a:moveTo>
                <a:lnTo>
                  <a:pt x="10529289" y="0"/>
                </a:lnTo>
                <a:lnTo>
                  <a:pt x="10515641" y="580030"/>
                </a:lnTo>
                <a:lnTo>
                  <a:pt x="41" y="648269"/>
                </a:lnTo>
                <a:cubicBezTo>
                  <a:pt x="-2234" y="473123"/>
                  <a:pt x="91027" y="245765"/>
                  <a:pt x="88752" y="70619"/>
                </a:cubicBezTo>
                <a:close/>
              </a:path>
            </a:pathLst>
          </a:custGeom>
          <a:solidFill>
            <a:srgbClr val="1D3A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9" name="Freeform: Shape 23"/>
          <p:cNvSpPr/>
          <p:nvPr userDrawn="1"/>
        </p:nvSpPr>
        <p:spPr>
          <a:xfrm>
            <a:off x="-495301" y="642767"/>
            <a:ext cx="5587365" cy="722630"/>
          </a:xfrm>
          <a:custGeom>
            <a:avLst/>
            <a:gdLst>
              <a:gd name="connsiteX0" fmla="*/ 27296 w 4189863"/>
              <a:gd name="connsiteY0" fmla="*/ 47767 h 689212"/>
              <a:gd name="connsiteX1" fmla="*/ 4060209 w 4189863"/>
              <a:gd name="connsiteY1" fmla="*/ 0 h 689212"/>
              <a:gd name="connsiteX2" fmla="*/ 4189863 w 4189863"/>
              <a:gd name="connsiteY2" fmla="*/ 689212 h 689212"/>
              <a:gd name="connsiteX3" fmla="*/ 0 w 4189863"/>
              <a:gd name="connsiteY3" fmla="*/ 627797 h 689212"/>
              <a:gd name="connsiteX4" fmla="*/ 27296 w 4189863"/>
              <a:gd name="connsiteY4" fmla="*/ 47767 h 689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89863" h="689212">
                <a:moveTo>
                  <a:pt x="27296" y="47767"/>
                </a:moveTo>
                <a:lnTo>
                  <a:pt x="4060209" y="0"/>
                </a:lnTo>
                <a:lnTo>
                  <a:pt x="4189863" y="689212"/>
                </a:lnTo>
                <a:lnTo>
                  <a:pt x="0" y="627797"/>
                </a:lnTo>
                <a:lnTo>
                  <a:pt x="27296" y="47767"/>
                </a:lnTo>
                <a:close/>
              </a:path>
            </a:pathLst>
          </a:custGeom>
          <a:solidFill>
            <a:srgbClr val="0092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 userDrawn="1">
            <p:extLst/>
          </p:nvPr>
        </p:nvGraphicFramePr>
        <p:xfrm>
          <a:off x="234324" y="1967040"/>
          <a:ext cx="4621012" cy="4589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1304">
                  <a:extLst>
                    <a:ext uri="{9D8B030D-6E8A-4147-A177-3AD203B41FA5}">
                      <a16:colId xmlns:a16="http://schemas.microsoft.com/office/drawing/2014/main" val="989632053"/>
                    </a:ext>
                  </a:extLst>
                </a:gridCol>
                <a:gridCol w="1519708">
                  <a:extLst>
                    <a:ext uri="{9D8B030D-6E8A-4147-A177-3AD203B41FA5}">
                      <a16:colId xmlns:a16="http://schemas.microsoft.com/office/drawing/2014/main" val="1592275581"/>
                    </a:ext>
                  </a:extLst>
                </a:gridCol>
              </a:tblGrid>
              <a:tr h="4589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9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467227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 userDrawn="1"/>
        </p:nvSpPr>
        <p:spPr>
          <a:xfrm>
            <a:off x="169929" y="1311240"/>
            <a:ext cx="4054636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 smtClean="0">
                <a:solidFill>
                  <a:srgbClr val="FFFFFF"/>
                </a:solidFill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Reasoning and Problem Solving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 userDrawn="1">
            <p:extLst/>
          </p:nvPr>
        </p:nvGraphicFramePr>
        <p:xfrm>
          <a:off x="5092064" y="1967040"/>
          <a:ext cx="4621012" cy="4589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1304">
                  <a:extLst>
                    <a:ext uri="{9D8B030D-6E8A-4147-A177-3AD203B41FA5}">
                      <a16:colId xmlns:a16="http://schemas.microsoft.com/office/drawing/2014/main" val="989632053"/>
                    </a:ext>
                  </a:extLst>
                </a:gridCol>
                <a:gridCol w="1519708">
                  <a:extLst>
                    <a:ext uri="{9D8B030D-6E8A-4147-A177-3AD203B41FA5}">
                      <a16:colId xmlns:a16="http://schemas.microsoft.com/office/drawing/2014/main" val="1592275581"/>
                    </a:ext>
                  </a:extLst>
                </a:gridCol>
              </a:tblGrid>
              <a:tr h="4589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9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467227"/>
                  </a:ext>
                </a:extLst>
              </a:tr>
            </a:tbl>
          </a:graphicData>
        </a:graphic>
      </p:graphicFrame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85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8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8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33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Relationship Id="rId9" Type="http://schemas.openxmlformats.org/officeDocument/2006/relationships/image" Target="../media/image2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8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3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10" Type="http://schemas.openxmlformats.org/officeDocument/2006/relationships/image" Target="../media/image9.png"/><Relationship Id="rId4" Type="http://schemas.microsoft.com/office/2007/relationships/hdphoto" Target="../media/hdphoto2.wdp"/><Relationship Id="rId9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9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8" t="20592" r="19588" b="20728"/>
          <a:stretch/>
        </p:blipFill>
        <p:spPr bwMode="auto">
          <a:xfrm>
            <a:off x="-21601" y="1"/>
            <a:ext cx="99276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16028"/>
          <a:stretch/>
        </p:blipFill>
        <p:spPr>
          <a:xfrm>
            <a:off x="-21642" y="507002"/>
            <a:ext cx="9393978" cy="591972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4"/>
          <a:srcRect l="24625"/>
          <a:stretch/>
        </p:blipFill>
        <p:spPr>
          <a:xfrm>
            <a:off x="815048" y="2516983"/>
            <a:ext cx="8105482" cy="1799955"/>
          </a:xfrm>
          <a:prstGeom prst="rect">
            <a:avLst/>
          </a:prstGeom>
        </p:spPr>
      </p:pic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2723914" y="2563703"/>
            <a:ext cx="3930163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Year 3</a:t>
            </a:r>
            <a:r>
              <a:rPr kumimoji="0" lang="en-GB" alt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Autumn - Block 1</a:t>
            </a:r>
            <a:endParaRPr kumimoji="0" lang="en-GB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2723914" y="3288325"/>
            <a:ext cx="6116406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Place Value</a:t>
            </a:r>
            <a:endParaRPr kumimoji="0" lang="en-GB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76" y="2105876"/>
            <a:ext cx="252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64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Eva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Do you agree? Explain your answer. </a:t>
            </a:r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809" y="1580119"/>
            <a:ext cx="1144774" cy="1617455"/>
          </a:xfrm>
          <a:prstGeom prst="rect">
            <a:avLst/>
          </a:prstGeom>
        </p:spPr>
      </p:pic>
      <p:sp>
        <p:nvSpPr>
          <p:cNvPr id="8" name="Rounded Rectangular Callout 7"/>
          <p:cNvSpPr/>
          <p:nvPr/>
        </p:nvSpPr>
        <p:spPr>
          <a:xfrm>
            <a:off x="3523506" y="981199"/>
            <a:ext cx="4960813" cy="1655782"/>
          </a:xfrm>
          <a:prstGeom prst="wedgeRoundRectCallout">
            <a:avLst>
              <a:gd name="adj1" fmla="val -60794"/>
              <a:gd name="adj2" fmla="val 34571"/>
              <a:gd name="adj3" fmla="val 16667"/>
            </a:avLst>
          </a:prstGeom>
          <a:solidFill>
            <a:schemeClr val="accent1">
              <a:alpha val="2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The number in the place value grid is the greatest number you can make with 8 counters.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796869"/>
              </p:ext>
            </p:extLst>
          </p:nvPr>
        </p:nvGraphicFramePr>
        <p:xfrm>
          <a:off x="2419691" y="3197574"/>
          <a:ext cx="5519037" cy="16517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9679">
                  <a:extLst>
                    <a:ext uri="{9D8B030D-6E8A-4147-A177-3AD203B41FA5}">
                      <a16:colId xmlns:a16="http://schemas.microsoft.com/office/drawing/2014/main" val="728712568"/>
                    </a:ext>
                  </a:extLst>
                </a:gridCol>
                <a:gridCol w="1839679">
                  <a:extLst>
                    <a:ext uri="{9D8B030D-6E8A-4147-A177-3AD203B41FA5}">
                      <a16:colId xmlns:a16="http://schemas.microsoft.com/office/drawing/2014/main" val="843696133"/>
                    </a:ext>
                  </a:extLst>
                </a:gridCol>
                <a:gridCol w="1839679">
                  <a:extLst>
                    <a:ext uri="{9D8B030D-6E8A-4147-A177-3AD203B41FA5}">
                      <a16:colId xmlns:a16="http://schemas.microsoft.com/office/drawing/2014/main" val="686983821"/>
                    </a:ext>
                  </a:extLst>
                </a:gridCol>
              </a:tblGrid>
              <a:tr h="60488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latin typeface="Gill Sans MT" panose="020B0502020104020203" pitchFamily="34" charset="0"/>
                        </a:rPr>
                        <a:t>100s</a:t>
                      </a:r>
                      <a:endParaRPr lang="en-GB" sz="2800" b="1" dirty="0">
                        <a:latin typeface="Gill Sans MT" panose="020B0502020104020203" pitchFamily="34" charset="0"/>
                      </a:endParaRPr>
                    </a:p>
                  </a:txBody>
                  <a:tcPr marL="181466" marR="181466" marT="90733" marB="90733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latin typeface="Gill Sans MT" panose="020B0502020104020203" pitchFamily="34" charset="0"/>
                        </a:rPr>
                        <a:t>10s</a:t>
                      </a:r>
                      <a:endParaRPr lang="en-GB" sz="2800" b="1" dirty="0">
                        <a:latin typeface="Gill Sans MT" panose="020B0502020104020203" pitchFamily="34" charset="0"/>
                      </a:endParaRPr>
                    </a:p>
                  </a:txBody>
                  <a:tcPr marL="181466" marR="181466" marT="90733" marB="90733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latin typeface="Gill Sans MT" panose="020B0502020104020203" pitchFamily="34" charset="0"/>
                        </a:rPr>
                        <a:t>1s</a:t>
                      </a:r>
                      <a:endParaRPr lang="en-GB" sz="2800" b="1" dirty="0">
                        <a:latin typeface="Gill Sans MT" panose="020B0502020104020203" pitchFamily="34" charset="0"/>
                      </a:endParaRPr>
                    </a:p>
                  </a:txBody>
                  <a:tcPr marL="181466" marR="181466" marT="90733" marB="90733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759042"/>
                  </a:ext>
                </a:extLst>
              </a:tr>
              <a:tr h="1043536">
                <a:tc>
                  <a:txBody>
                    <a:bodyPr/>
                    <a:lstStyle/>
                    <a:p>
                      <a:pPr algn="ctr"/>
                      <a:endParaRPr lang="en-GB" sz="2800" dirty="0" smtClean="0">
                        <a:latin typeface="Gill Sans MT" panose="020B0502020104020203" pitchFamily="34" charset="0"/>
                      </a:endParaRPr>
                    </a:p>
                  </a:txBody>
                  <a:tcPr marL="181466" marR="181466" marT="90733" marB="90733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 smtClean="0">
                        <a:latin typeface="Gill Sans MT" panose="020B0502020104020203" pitchFamily="34" charset="0"/>
                      </a:endParaRPr>
                    </a:p>
                    <a:p>
                      <a:pPr algn="ctr"/>
                      <a:endParaRPr lang="en-GB" sz="2800" dirty="0" smtClean="0">
                        <a:latin typeface="Gill Sans MT" panose="020B0502020104020203" pitchFamily="34" charset="0"/>
                      </a:endParaRPr>
                    </a:p>
                  </a:txBody>
                  <a:tcPr marL="181466" marR="181466" marT="90733" marB="90733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 marL="181466" marR="181466" marT="90733" marB="90733" anchor="ctr"/>
                </a:tc>
                <a:extLst>
                  <a:ext uri="{0D108BD9-81ED-4DB2-BD59-A6C34878D82A}">
                    <a16:rowId xmlns:a16="http://schemas.microsoft.com/office/drawing/2014/main" val="2844826528"/>
                  </a:ext>
                </a:extLst>
              </a:tr>
            </a:tbl>
          </a:graphicData>
        </a:graphic>
      </p:graphicFrame>
      <p:sp>
        <p:nvSpPr>
          <p:cNvPr id="12" name="Oval 11"/>
          <p:cNvSpPr/>
          <p:nvPr/>
        </p:nvSpPr>
        <p:spPr>
          <a:xfrm>
            <a:off x="2515899" y="3913125"/>
            <a:ext cx="392353" cy="392353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2938460" y="3913125"/>
            <a:ext cx="392353" cy="392353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361021" y="3913125"/>
            <a:ext cx="392353" cy="392353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783581" y="3913125"/>
            <a:ext cx="392353" cy="392353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359264" y="3913125"/>
            <a:ext cx="392353" cy="392353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6213163" y="3913125"/>
            <a:ext cx="392353" cy="392353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515899" y="4341693"/>
            <a:ext cx="392353" cy="392353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2938460" y="4341693"/>
            <a:ext cx="392353" cy="392353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462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Dora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 algn="r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Jack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/>
            </a:r>
            <a:b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</a:b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Who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is correct? Explain your reasoning.</a:t>
            </a:r>
          </a:p>
        </p:txBody>
      </p:sp>
      <p:sp>
        <p:nvSpPr>
          <p:cNvPr id="20" name="Rounded Rectangular Callout 19"/>
          <p:cNvSpPr/>
          <p:nvPr/>
        </p:nvSpPr>
        <p:spPr>
          <a:xfrm>
            <a:off x="3608801" y="3355940"/>
            <a:ext cx="3528301" cy="990176"/>
          </a:xfrm>
          <a:prstGeom prst="wedgeRoundRectCallout">
            <a:avLst>
              <a:gd name="adj1" fmla="val -64676"/>
              <a:gd name="adj2" fmla="val 6320"/>
              <a:gd name="adj3" fmla="val 16667"/>
            </a:avLst>
          </a:prstGeom>
          <a:solidFill>
            <a:schemeClr val="accent6">
              <a:alpha val="2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The place value chart shows 607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21" name="Rounded Rectangular Callout 20"/>
          <p:cNvSpPr/>
          <p:nvPr/>
        </p:nvSpPr>
        <p:spPr>
          <a:xfrm>
            <a:off x="3608801" y="4590414"/>
            <a:ext cx="2831274" cy="1078795"/>
          </a:xfrm>
          <a:prstGeom prst="wedgeRoundRectCallout">
            <a:avLst>
              <a:gd name="adj1" fmla="val 66959"/>
              <a:gd name="adj2" fmla="val 14175"/>
              <a:gd name="adj3" fmla="val 16667"/>
            </a:avLst>
          </a:prstGeom>
          <a:solidFill>
            <a:schemeClr val="accent4">
              <a:alpha val="20000"/>
            </a:schemeClr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I think it shows 670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pic>
        <p:nvPicPr>
          <p:cNvPr id="22" name="Picture 2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9498" y="4741617"/>
            <a:ext cx="1063058" cy="776391"/>
          </a:xfrm>
          <a:prstGeom prst="rect">
            <a:avLst/>
          </a:prstGeom>
        </p:spPr>
      </p:pic>
      <p:pic>
        <p:nvPicPr>
          <p:cNvPr id="23" name="Picture 2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870" y="3062004"/>
            <a:ext cx="1079032" cy="1524567"/>
          </a:xfrm>
          <a:prstGeom prst="rect">
            <a:avLst/>
          </a:prstGeom>
        </p:spPr>
      </p:pic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447089"/>
              </p:ext>
            </p:extLst>
          </p:nvPr>
        </p:nvGraphicFramePr>
        <p:xfrm>
          <a:off x="2828680" y="625942"/>
          <a:ext cx="4178022" cy="22235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2674">
                  <a:extLst>
                    <a:ext uri="{9D8B030D-6E8A-4147-A177-3AD203B41FA5}">
                      <a16:colId xmlns:a16="http://schemas.microsoft.com/office/drawing/2014/main" val="728712568"/>
                    </a:ext>
                  </a:extLst>
                </a:gridCol>
                <a:gridCol w="1392674">
                  <a:extLst>
                    <a:ext uri="{9D8B030D-6E8A-4147-A177-3AD203B41FA5}">
                      <a16:colId xmlns:a16="http://schemas.microsoft.com/office/drawing/2014/main" val="843696133"/>
                    </a:ext>
                  </a:extLst>
                </a:gridCol>
                <a:gridCol w="1392674">
                  <a:extLst>
                    <a:ext uri="{9D8B030D-6E8A-4147-A177-3AD203B41FA5}">
                      <a16:colId xmlns:a16="http://schemas.microsoft.com/office/drawing/2014/main" val="686983821"/>
                    </a:ext>
                  </a:extLst>
                </a:gridCol>
              </a:tblGrid>
              <a:tr h="687276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latin typeface="Gill Sans MT" panose="020B0502020104020203" pitchFamily="34" charset="0"/>
                        </a:rPr>
                        <a:t>100s</a:t>
                      </a:r>
                      <a:endParaRPr lang="en-GB" sz="28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latin typeface="Gill Sans MT" panose="020B0502020104020203" pitchFamily="34" charset="0"/>
                        </a:rPr>
                        <a:t>10s</a:t>
                      </a:r>
                      <a:endParaRPr lang="en-GB" sz="28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latin typeface="Gill Sans MT" panose="020B0502020104020203" pitchFamily="34" charset="0"/>
                        </a:rPr>
                        <a:t>1s</a:t>
                      </a:r>
                      <a:endParaRPr lang="en-GB" sz="28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759042"/>
                  </a:ext>
                </a:extLst>
              </a:tr>
              <a:tr h="1536263">
                <a:tc>
                  <a:txBody>
                    <a:bodyPr/>
                    <a:lstStyle/>
                    <a:p>
                      <a:pPr algn="ctr"/>
                      <a:endParaRPr lang="en-GB" sz="1400" dirty="0" smtClean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 smtClean="0">
                        <a:latin typeface="Gill Sans MT" panose="020B0502020104020203" pitchFamily="34" charset="0"/>
                      </a:endParaRPr>
                    </a:p>
                    <a:p>
                      <a:pPr algn="ctr"/>
                      <a:endParaRPr lang="en-GB" sz="1400" dirty="0" smtClean="0">
                        <a:latin typeface="Gill Sans MT" panose="020B0502020104020203" pitchFamily="34" charset="0"/>
                      </a:endParaRPr>
                    </a:p>
                    <a:p>
                      <a:pPr algn="ctr"/>
                      <a:endParaRPr lang="en-GB" sz="1400" dirty="0" smtClean="0">
                        <a:latin typeface="Gill Sans MT" panose="020B0502020104020203" pitchFamily="34" charset="0"/>
                      </a:endParaRPr>
                    </a:p>
                    <a:p>
                      <a:pPr algn="ctr"/>
                      <a:endParaRPr lang="en-GB" sz="1400" dirty="0" smtClean="0">
                        <a:latin typeface="Gill Sans MT" panose="020B0502020104020203" pitchFamily="34" charset="0"/>
                      </a:endParaRPr>
                    </a:p>
                    <a:p>
                      <a:pPr algn="ctr"/>
                      <a:endParaRPr lang="en-GB" sz="1400" dirty="0" smtClean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4826528"/>
                  </a:ext>
                </a:extLst>
              </a:tr>
            </a:tbl>
          </a:graphicData>
        </a:graphic>
      </p:graphicFrame>
      <p:sp>
        <p:nvSpPr>
          <p:cNvPr id="25" name="Oval 24"/>
          <p:cNvSpPr/>
          <p:nvPr/>
        </p:nvSpPr>
        <p:spPr>
          <a:xfrm>
            <a:off x="3225600" y="1456164"/>
            <a:ext cx="314961" cy="314961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3615310" y="1456164"/>
            <a:ext cx="314961" cy="314961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3225600" y="1875547"/>
            <a:ext cx="314961" cy="314961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3615310" y="1875547"/>
            <a:ext cx="314961" cy="314961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3225600" y="2294930"/>
            <a:ext cx="314961" cy="314961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3615310" y="2294930"/>
            <a:ext cx="314961" cy="314961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5789575" y="1456164"/>
            <a:ext cx="314961" cy="314961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6179285" y="1454155"/>
            <a:ext cx="314961" cy="314961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5789575" y="1875547"/>
            <a:ext cx="314961" cy="314961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6179285" y="1875547"/>
            <a:ext cx="314961" cy="314961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5789575" y="2294930"/>
            <a:ext cx="314961" cy="314961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6179285" y="2294930"/>
            <a:ext cx="314961" cy="314961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6586764" y="2294930"/>
            <a:ext cx="314961" cy="314961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000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Estimate where seven hundred and twenty-five will go on each of the number lines.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Explain why it is not in the same place on each number line.</a:t>
            </a: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 rotWithShape="1">
          <a:blip r:embed="rId3"/>
          <a:srcRect b="36600"/>
          <a:stretch/>
        </p:blipFill>
        <p:spPr>
          <a:xfrm>
            <a:off x="1745968" y="1782114"/>
            <a:ext cx="6509205" cy="729074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4"/>
          <a:srcRect b="37353"/>
          <a:stretch/>
        </p:blipFill>
        <p:spPr>
          <a:xfrm>
            <a:off x="1745969" y="4247372"/>
            <a:ext cx="6556938" cy="720413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 rotWithShape="1">
          <a:blip r:embed="rId5"/>
          <a:srcRect b="38163"/>
          <a:stretch/>
        </p:blipFill>
        <p:spPr>
          <a:xfrm>
            <a:off x="1745969" y="3014743"/>
            <a:ext cx="6556938" cy="7110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39059" y="2378257"/>
            <a:ext cx="8461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Gill Sans MT" panose="020B0502020104020203" pitchFamily="34" charset="0"/>
              </a:rPr>
              <a:t>0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662383" y="2378257"/>
            <a:ext cx="1116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Gill Sans MT" panose="020B0502020104020203" pitchFamily="34" charset="0"/>
              </a:rPr>
              <a:t>1,000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680002" y="3610638"/>
            <a:ext cx="8461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Gill Sans MT" panose="020B0502020104020203" pitchFamily="34" charset="0"/>
              </a:rPr>
              <a:t>700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852315" y="3610638"/>
            <a:ext cx="8461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Gill Sans MT" panose="020B0502020104020203" pitchFamily="34" charset="0"/>
              </a:rPr>
              <a:t>800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693649" y="4849470"/>
            <a:ext cx="8461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Gill Sans MT" panose="020B0502020104020203" pitchFamily="34" charset="0"/>
              </a:rPr>
              <a:t>720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853455" y="4849470"/>
            <a:ext cx="8461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Gill Sans MT" panose="020B0502020104020203" pitchFamily="34" charset="0"/>
              </a:rPr>
              <a:t>730</a:t>
            </a:r>
            <a:endParaRPr lang="en-GB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39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If the arrow is pointing to 780, what could the start and end numbers be?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Find three different ways and explain your reasoning.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0500" y="3668202"/>
            <a:ext cx="7122215" cy="1134806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>
            <a:off x="6335002" y="3477999"/>
            <a:ext cx="2" cy="69257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28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10 more than my number is the same as 100 less than 320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What is my number?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Explain how you know.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Write your own similar problem to describe the original number.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669938"/>
            <a:ext cx="1159746" cy="11311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1644841"/>
            <a:ext cx="1159746" cy="11311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2619744"/>
            <a:ext cx="1159746" cy="11311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4106640"/>
            <a:ext cx="1198256" cy="120115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0228" y="4051635"/>
            <a:ext cx="255435" cy="128587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3436" y="4597282"/>
            <a:ext cx="251563" cy="372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20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I think of a number, add ten, subtract one hundred and then add one.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My answer is 256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What number did I start with?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Explain how you know.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What can you do to check?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669938"/>
            <a:ext cx="1159746" cy="11311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1644841"/>
            <a:ext cx="1159746" cy="11311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2619744"/>
            <a:ext cx="1159746" cy="11311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4106640"/>
            <a:ext cx="1198256" cy="120115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0228" y="4051635"/>
            <a:ext cx="255435" cy="128587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3436" y="4597282"/>
            <a:ext cx="251563" cy="372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A counter is missing on the place value chart.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What number could it have been?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816385"/>
              </p:ext>
            </p:extLst>
          </p:nvPr>
        </p:nvGraphicFramePr>
        <p:xfrm>
          <a:off x="2361067" y="1568024"/>
          <a:ext cx="5331018" cy="26491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77006">
                  <a:extLst>
                    <a:ext uri="{9D8B030D-6E8A-4147-A177-3AD203B41FA5}">
                      <a16:colId xmlns:a16="http://schemas.microsoft.com/office/drawing/2014/main" val="728712568"/>
                    </a:ext>
                  </a:extLst>
                </a:gridCol>
                <a:gridCol w="1777006">
                  <a:extLst>
                    <a:ext uri="{9D8B030D-6E8A-4147-A177-3AD203B41FA5}">
                      <a16:colId xmlns:a16="http://schemas.microsoft.com/office/drawing/2014/main" val="843696133"/>
                    </a:ext>
                  </a:extLst>
                </a:gridCol>
                <a:gridCol w="1777006">
                  <a:extLst>
                    <a:ext uri="{9D8B030D-6E8A-4147-A177-3AD203B41FA5}">
                      <a16:colId xmlns:a16="http://schemas.microsoft.com/office/drawing/2014/main" val="686983821"/>
                    </a:ext>
                  </a:extLst>
                </a:gridCol>
              </a:tblGrid>
              <a:tr h="818823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smtClean="0">
                          <a:latin typeface="Gill Sans MT" panose="020B0502020104020203" pitchFamily="34" charset="0"/>
                        </a:rPr>
                        <a:t>Hundreds</a:t>
                      </a:r>
                      <a:endParaRPr lang="en-GB" sz="2200" b="1" dirty="0">
                        <a:latin typeface="Gill Sans MT" panose="020B0502020104020203" pitchFamily="34" charset="0"/>
                      </a:endParaRPr>
                    </a:p>
                  </a:txBody>
                  <a:tcPr marL="144498" marR="144498" marT="72249" marB="72249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smtClean="0">
                          <a:latin typeface="Gill Sans MT" panose="020B0502020104020203" pitchFamily="34" charset="0"/>
                        </a:rPr>
                        <a:t>Tens</a:t>
                      </a:r>
                      <a:endParaRPr lang="en-GB" sz="2200" b="1" dirty="0">
                        <a:latin typeface="Gill Sans MT" panose="020B0502020104020203" pitchFamily="34" charset="0"/>
                      </a:endParaRPr>
                    </a:p>
                  </a:txBody>
                  <a:tcPr marL="144498" marR="144498" marT="72249" marB="72249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smtClean="0">
                          <a:latin typeface="Gill Sans MT" panose="020B0502020104020203" pitchFamily="34" charset="0"/>
                        </a:rPr>
                        <a:t>Ones</a:t>
                      </a:r>
                      <a:endParaRPr lang="en-GB" sz="2200" b="1" dirty="0">
                        <a:latin typeface="Gill Sans MT" panose="020B0502020104020203" pitchFamily="34" charset="0"/>
                      </a:endParaRPr>
                    </a:p>
                  </a:txBody>
                  <a:tcPr marL="144498" marR="144498" marT="72249" marB="72249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759042"/>
                  </a:ext>
                </a:extLst>
              </a:tr>
              <a:tr h="1830311">
                <a:tc>
                  <a:txBody>
                    <a:bodyPr/>
                    <a:lstStyle/>
                    <a:p>
                      <a:pPr algn="ctr"/>
                      <a:endParaRPr lang="en-GB" sz="2200" dirty="0" smtClean="0">
                        <a:latin typeface="Gill Sans MT" panose="020B0502020104020203" pitchFamily="34" charset="0"/>
                      </a:endParaRPr>
                    </a:p>
                  </a:txBody>
                  <a:tcPr marL="144498" marR="144498" marT="72249" marB="72249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 smtClean="0">
                        <a:latin typeface="Gill Sans MT" panose="020B0502020104020203" pitchFamily="34" charset="0"/>
                      </a:endParaRPr>
                    </a:p>
                    <a:p>
                      <a:pPr algn="ctr"/>
                      <a:endParaRPr lang="en-GB" sz="2200" dirty="0" smtClean="0">
                        <a:latin typeface="Gill Sans MT" panose="020B0502020104020203" pitchFamily="34" charset="0"/>
                      </a:endParaRPr>
                    </a:p>
                    <a:p>
                      <a:pPr algn="ctr"/>
                      <a:endParaRPr lang="en-GB" sz="2200" dirty="0" smtClean="0">
                        <a:latin typeface="Gill Sans MT" panose="020B0502020104020203" pitchFamily="34" charset="0"/>
                      </a:endParaRPr>
                    </a:p>
                    <a:p>
                      <a:pPr algn="ctr"/>
                      <a:endParaRPr lang="en-GB" sz="2200" dirty="0" smtClean="0">
                        <a:latin typeface="Gill Sans MT" panose="020B0502020104020203" pitchFamily="34" charset="0"/>
                      </a:endParaRPr>
                    </a:p>
                    <a:p>
                      <a:pPr algn="ctr"/>
                      <a:endParaRPr lang="en-GB" sz="2200" dirty="0" smtClean="0">
                        <a:latin typeface="Gill Sans MT" panose="020B0502020104020203" pitchFamily="34" charset="0"/>
                      </a:endParaRPr>
                    </a:p>
                  </a:txBody>
                  <a:tcPr marL="144498" marR="144498" marT="72249" marB="72249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Gill Sans MT" panose="020B0502020104020203" pitchFamily="34" charset="0"/>
                      </a:endParaRPr>
                    </a:p>
                  </a:txBody>
                  <a:tcPr marL="144498" marR="144498" marT="72249" marB="72249" anchor="ctr"/>
                </a:tc>
                <a:extLst>
                  <a:ext uri="{0D108BD9-81ED-4DB2-BD59-A6C34878D82A}">
                    <a16:rowId xmlns:a16="http://schemas.microsoft.com/office/drawing/2014/main" val="2844826528"/>
                  </a:ext>
                </a:extLst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2873484" y="2797554"/>
            <a:ext cx="427554" cy="427554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3438537" y="2583777"/>
            <a:ext cx="427554" cy="427554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2873484" y="3396734"/>
            <a:ext cx="427554" cy="427554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val 8"/>
          <p:cNvSpPr/>
          <p:nvPr/>
        </p:nvSpPr>
        <p:spPr>
          <a:xfrm>
            <a:off x="6548725" y="3065923"/>
            <a:ext cx="427554" cy="427554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777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Which image is the odd one out?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Explain why.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How else can you represent the number?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886" y="1956439"/>
            <a:ext cx="574784" cy="56062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162" y="1461532"/>
            <a:ext cx="574784" cy="56062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978" y="1956439"/>
            <a:ext cx="574784" cy="56062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5070" y="1956439"/>
            <a:ext cx="574784" cy="56062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5070" y="1461532"/>
            <a:ext cx="574784" cy="56062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978" y="1461532"/>
            <a:ext cx="574784" cy="56062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886" y="1461532"/>
            <a:ext cx="574784" cy="56062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5794" y="1461532"/>
            <a:ext cx="574784" cy="56062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5794" y="1956439"/>
            <a:ext cx="574784" cy="56062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1254" y="1956439"/>
            <a:ext cx="574784" cy="56062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162" y="1956439"/>
            <a:ext cx="574784" cy="56062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2704" y="1956439"/>
            <a:ext cx="574784" cy="560626"/>
          </a:xfrm>
          <a:prstGeom prst="rect">
            <a:avLst/>
          </a:prstGeom>
        </p:spPr>
      </p:pic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870164"/>
              </p:ext>
            </p:extLst>
          </p:nvPr>
        </p:nvGraphicFramePr>
        <p:xfrm>
          <a:off x="409283" y="2726894"/>
          <a:ext cx="4513554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2259">
                  <a:extLst>
                    <a:ext uri="{9D8B030D-6E8A-4147-A177-3AD203B41FA5}">
                      <a16:colId xmlns:a16="http://schemas.microsoft.com/office/drawing/2014/main" val="214852911"/>
                    </a:ext>
                  </a:extLst>
                </a:gridCol>
                <a:gridCol w="752259">
                  <a:extLst>
                    <a:ext uri="{9D8B030D-6E8A-4147-A177-3AD203B41FA5}">
                      <a16:colId xmlns:a16="http://schemas.microsoft.com/office/drawing/2014/main" val="3141391330"/>
                    </a:ext>
                  </a:extLst>
                </a:gridCol>
                <a:gridCol w="752259">
                  <a:extLst>
                    <a:ext uri="{9D8B030D-6E8A-4147-A177-3AD203B41FA5}">
                      <a16:colId xmlns:a16="http://schemas.microsoft.com/office/drawing/2014/main" val="3673016155"/>
                    </a:ext>
                  </a:extLst>
                </a:gridCol>
                <a:gridCol w="752259">
                  <a:extLst>
                    <a:ext uri="{9D8B030D-6E8A-4147-A177-3AD203B41FA5}">
                      <a16:colId xmlns:a16="http://schemas.microsoft.com/office/drawing/2014/main" val="3757637689"/>
                    </a:ext>
                  </a:extLst>
                </a:gridCol>
                <a:gridCol w="752259">
                  <a:extLst>
                    <a:ext uri="{9D8B030D-6E8A-4147-A177-3AD203B41FA5}">
                      <a16:colId xmlns:a16="http://schemas.microsoft.com/office/drawing/2014/main" val="3793945691"/>
                    </a:ext>
                  </a:extLst>
                </a:gridCol>
                <a:gridCol w="752259">
                  <a:extLst>
                    <a:ext uri="{9D8B030D-6E8A-4147-A177-3AD203B41FA5}">
                      <a16:colId xmlns:a16="http://schemas.microsoft.com/office/drawing/2014/main" val="18405593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ill Sans MT" panose="020B0502020104020203" pitchFamily="34" charset="0"/>
                        </a:rPr>
                        <a:t>539</a:t>
                      </a:r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ill Sans MT" panose="020B0502020104020203" pitchFamily="34" charset="0"/>
                        </a:rPr>
                        <a:t>540</a:t>
                      </a:r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ill Sans MT" panose="020B0502020104020203" pitchFamily="34" charset="0"/>
                        </a:rPr>
                        <a:t>541</a:t>
                      </a:r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ill Sans MT" panose="020B0502020104020203" pitchFamily="34" charset="0"/>
                        </a:rPr>
                        <a:t>542</a:t>
                      </a:r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ill Sans MT" panose="020B0502020104020203" pitchFamily="34" charset="0"/>
                        </a:rPr>
                        <a:t>543</a:t>
                      </a:r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ill Sans MT" panose="020B0502020104020203" pitchFamily="34" charset="0"/>
                        </a:rPr>
                        <a:t>544</a:t>
                      </a:r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8508897"/>
                  </a:ext>
                </a:extLst>
              </a:tr>
            </a:tbl>
          </a:graphicData>
        </a:graphic>
      </p:graphicFrame>
      <p:pic>
        <p:nvPicPr>
          <p:cNvPr id="24" name="Picture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099" y="3805139"/>
            <a:ext cx="766105" cy="76795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1839" y="3783344"/>
            <a:ext cx="161211" cy="81154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2433" y="3961001"/>
            <a:ext cx="111176" cy="164596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685" y="3805139"/>
            <a:ext cx="766105" cy="767959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8425" y="3783344"/>
            <a:ext cx="161211" cy="811547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9270" y="3805139"/>
            <a:ext cx="766105" cy="767959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5010" y="3783344"/>
            <a:ext cx="161211" cy="811547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5856" y="3805139"/>
            <a:ext cx="766105" cy="767959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1596" y="3783344"/>
            <a:ext cx="161211" cy="811547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441" y="3805139"/>
            <a:ext cx="766105" cy="767959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2433" y="4125597"/>
            <a:ext cx="111176" cy="164596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2433" y="4290193"/>
            <a:ext cx="111176" cy="164596"/>
          </a:xfrm>
          <a:prstGeom prst="rect">
            <a:avLst/>
          </a:prstGeom>
        </p:spPr>
      </p:pic>
      <p:grpSp>
        <p:nvGrpSpPr>
          <p:cNvPr id="44" name="Group 43"/>
          <p:cNvGrpSpPr/>
          <p:nvPr/>
        </p:nvGrpSpPr>
        <p:grpSpPr>
          <a:xfrm>
            <a:off x="1276282" y="3633216"/>
            <a:ext cx="2244442" cy="1789764"/>
            <a:chOff x="954973" y="4701636"/>
            <a:chExt cx="1635161" cy="1303911"/>
          </a:xfrm>
        </p:grpSpPr>
        <p:grpSp>
          <p:nvGrpSpPr>
            <p:cNvPr id="45" name="Group 44"/>
            <p:cNvGrpSpPr/>
            <p:nvPr/>
          </p:nvGrpSpPr>
          <p:grpSpPr>
            <a:xfrm>
              <a:off x="981014" y="4701636"/>
              <a:ext cx="1609120" cy="1303911"/>
              <a:chOff x="4743817" y="2123625"/>
              <a:chExt cx="3119145" cy="2527524"/>
            </a:xfrm>
          </p:grpSpPr>
          <p:sp>
            <p:nvSpPr>
              <p:cNvPr id="49" name="Oval 48"/>
              <p:cNvSpPr/>
              <p:nvPr/>
            </p:nvSpPr>
            <p:spPr>
              <a:xfrm>
                <a:off x="5818138" y="2123625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4743817" y="3561170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6948562" y="3575384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cxnSp>
            <p:nvCxnSpPr>
              <p:cNvPr id="52" name="Straight Connector 51"/>
              <p:cNvCxnSpPr>
                <a:stCxn id="49" idx="3"/>
              </p:cNvCxnSpPr>
              <p:nvPr/>
            </p:nvCxnSpPr>
            <p:spPr>
              <a:xfrm flipH="1">
                <a:off x="5364386" y="2904114"/>
                <a:ext cx="587663" cy="684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>
                <a:stCxn id="49" idx="5"/>
              </p:cNvCxnSpPr>
              <p:nvPr/>
            </p:nvCxnSpPr>
            <p:spPr>
              <a:xfrm>
                <a:off x="6598627" y="2904114"/>
                <a:ext cx="637967" cy="7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Oval 53"/>
              <p:cNvSpPr/>
              <p:nvPr/>
            </p:nvSpPr>
            <p:spPr>
              <a:xfrm>
                <a:off x="5818138" y="3736749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cxnSp>
            <p:nvCxnSpPr>
              <p:cNvPr id="55" name="Straight Connector 54"/>
              <p:cNvCxnSpPr/>
              <p:nvPr/>
            </p:nvCxnSpPr>
            <p:spPr>
              <a:xfrm>
                <a:off x="6275338" y="3038025"/>
                <a:ext cx="0" cy="68975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TextBox 45"/>
            <p:cNvSpPr txBox="1"/>
            <p:nvPr/>
          </p:nvSpPr>
          <p:spPr>
            <a:xfrm>
              <a:off x="954973" y="5499978"/>
              <a:ext cx="526933" cy="3811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rPr>
                <a:t>500</a:t>
              </a:r>
              <a:endPara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505644" y="5585623"/>
              <a:ext cx="526933" cy="3811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rPr>
                <a:t>140</a:t>
              </a:r>
              <a:endPara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249382" y="5509025"/>
              <a:ext cx="265335" cy="3811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rPr>
                <a:t>3</a:t>
              </a:r>
              <a:endPara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297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056280" cy="55092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GB" sz="4000" b="1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True or False?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Explain your answer.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056280" cy="5509200"/>
              </a:xfrm>
              <a:prstGeom prst="rect">
                <a:avLst/>
              </a:prstGeom>
              <a:blipFill>
                <a:blip r:embed="rId3"/>
                <a:stretch>
                  <a:fillRect l="-2725" t="-1991" b="-21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6" name="Picture 6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223" y="2799093"/>
            <a:ext cx="1003218" cy="1005645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5971" y="2799093"/>
            <a:ext cx="1003218" cy="1005645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975" y="3786759"/>
            <a:ext cx="211106" cy="1062724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260" y="3786759"/>
            <a:ext cx="211106" cy="1062724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0544" y="3786759"/>
            <a:ext cx="211106" cy="1062724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484" y="3901051"/>
            <a:ext cx="145585" cy="215539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474" y="4078482"/>
            <a:ext cx="145585" cy="215539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6684" y="4147087"/>
            <a:ext cx="145585" cy="215539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7675" y="4324517"/>
            <a:ext cx="145585" cy="215539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885" y="4393122"/>
            <a:ext cx="145585" cy="215539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875" y="4570553"/>
            <a:ext cx="145585" cy="215539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8165" y="3923518"/>
            <a:ext cx="145585" cy="215539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9155" y="4100948"/>
            <a:ext cx="145585" cy="215539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4365" y="4169553"/>
            <a:ext cx="145585" cy="215539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356" y="4346984"/>
            <a:ext cx="145585" cy="215539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0566" y="4415589"/>
            <a:ext cx="145585" cy="215539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1556" y="4593020"/>
            <a:ext cx="145585" cy="215539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725" y="4239215"/>
            <a:ext cx="145585" cy="215539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833" y="4239215"/>
            <a:ext cx="145585" cy="215539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1035" y="2754259"/>
            <a:ext cx="1003218" cy="1005645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1941" y="3923731"/>
            <a:ext cx="1003218" cy="1005645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5430" y="3851050"/>
            <a:ext cx="211106" cy="1062724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191" y="3851496"/>
            <a:ext cx="211106" cy="106272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2362" y="2719200"/>
            <a:ext cx="211106" cy="1062724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123" y="2719646"/>
            <a:ext cx="211106" cy="1062724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5747" y="4203293"/>
            <a:ext cx="145585" cy="215539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1948" y="4449329"/>
            <a:ext cx="145585" cy="215539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9782" y="3113017"/>
            <a:ext cx="145585" cy="215539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5983" y="3359053"/>
            <a:ext cx="145585" cy="21553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669938"/>
            <a:ext cx="1159746" cy="1131181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1644841"/>
            <a:ext cx="1159746" cy="1131181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2619744"/>
            <a:ext cx="1159746" cy="1131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59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Amir has 3 jars of sweets.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             A                B                C</a:t>
            </a:r>
          </a:p>
          <a:p>
            <a:pPr lvl="0">
              <a:defRPr/>
            </a:pPr>
            <a:endParaRPr lang="en-GB" sz="12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Jar A contains 235 sweets.</a:t>
            </a:r>
          </a:p>
          <a:p>
            <a:pPr lvl="0">
              <a:defRPr/>
            </a:pPr>
            <a:endParaRPr lang="en-GB" sz="16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Jar C contains 175 sweets.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How many sweets could be in jar B?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Explain how you know.</a:t>
            </a: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0761" y="1275168"/>
            <a:ext cx="1230525" cy="1251888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9564" y="1275168"/>
            <a:ext cx="1230525" cy="1251888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367" y="1275168"/>
            <a:ext cx="1230525" cy="1251888"/>
          </a:xfrm>
          <a:prstGeom prst="rect">
            <a:avLst/>
          </a:prstGeom>
        </p:spPr>
      </p:pic>
      <p:sp>
        <p:nvSpPr>
          <p:cNvPr id="36" name="Rounded Rectangular Callout 35"/>
          <p:cNvSpPr/>
          <p:nvPr/>
        </p:nvSpPr>
        <p:spPr>
          <a:xfrm>
            <a:off x="5201254" y="3676858"/>
            <a:ext cx="4279923" cy="1586159"/>
          </a:xfrm>
          <a:prstGeom prst="wedgeRoundRectCallout">
            <a:avLst>
              <a:gd name="adj1" fmla="val -76201"/>
              <a:gd name="adj2" fmla="val 23681"/>
              <a:gd name="adj3" fmla="val 16667"/>
            </a:avLst>
          </a:prstGeom>
          <a:solidFill>
            <a:schemeClr val="accent2">
              <a:alpha val="2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Jar A has the most sweets in. Jar C has the least sweets in.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pic>
        <p:nvPicPr>
          <p:cNvPr id="37" name="Picture 3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467292" y="4335969"/>
            <a:ext cx="1571528" cy="1147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37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4000" b="1" dirty="0">
                <a:solidFill>
                  <a:prstClr val="black"/>
                </a:solidFill>
                <a:latin typeface="Gill Sans MT" panose="020B0502020104020203" pitchFamily="34" charset="0"/>
              </a:rPr>
              <a:t>True or False?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If I count in 100s from zero, all of the numbers will be even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Convince me.</a:t>
            </a:r>
          </a:p>
        </p:txBody>
      </p:sp>
    </p:spTree>
    <p:extLst>
      <p:ext uri="{BB962C8B-B14F-4D97-AF65-F5344CB8AC3E}">
        <p14:creationId xmlns:p14="http://schemas.microsoft.com/office/powerpoint/2010/main" val="248825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I am thinking of a number.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It is between 300 and 500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The digits add up to 14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The difference between the greatest digit and the smallest digit is 2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What could my number be?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Is there only one option?</a:t>
            </a: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Explain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each step of your working.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669938"/>
            <a:ext cx="1159746" cy="11311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1644841"/>
            <a:ext cx="1159746" cy="11311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2619744"/>
            <a:ext cx="1159746" cy="11311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4106640"/>
            <a:ext cx="1198256" cy="120115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0228" y="4051635"/>
            <a:ext cx="255435" cy="128587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3436" y="4597282"/>
            <a:ext cx="251563" cy="372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12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Whitney has six different numbers.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She put them in ascending order then accidentally spilt some ink onto her page. Two of her numbers are now covered in ink.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 algn="ctr">
              <a:defRPr/>
            </a:pPr>
            <a:r>
              <a:rPr lang="en-GB" sz="3600" dirty="0">
                <a:solidFill>
                  <a:prstClr val="black"/>
                </a:solidFill>
                <a:latin typeface="Gill Sans MT" panose="020B0502020104020203" pitchFamily="34" charset="0"/>
              </a:rPr>
              <a:t>214,    123,    243,    256,    123,    289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What could the hidden numbers be?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Explain how you know.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667" l="0" r="99000">
                        <a14:foregroundMark x1="93000" y1="19333" x2="93000" y2="19333"/>
                        <a14:foregroundMark x1="16333" y1="74333" x2="16333" y2="74333"/>
                        <a14:foregroundMark x1="33667" y1="93667" x2="33667" y2="93667"/>
                        <a14:foregroundMark x1="31333" y1="98667" x2="31333" y2="98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0533" y="3482996"/>
            <a:ext cx="1102652" cy="11026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667" l="0" r="99000">
                        <a14:foregroundMark x1="93000" y1="19333" x2="93000" y2="19333"/>
                        <a14:foregroundMark x1="16333" y1="74333" x2="16333" y2="74333"/>
                        <a14:foregroundMark x1="33667" y1="93667" x2="33667" y2="93667"/>
                        <a14:foregroundMark x1="31333" y1="98667" x2="31333" y2="98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893" y="3451509"/>
            <a:ext cx="1160059" cy="116005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669938"/>
            <a:ext cx="1159746" cy="113118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1644841"/>
            <a:ext cx="1159746" cy="113118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2619744"/>
            <a:ext cx="1159746" cy="113118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4106640"/>
            <a:ext cx="1198256" cy="120115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0228" y="4051635"/>
            <a:ext cx="255435" cy="128587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3436" y="4597282"/>
            <a:ext cx="251563" cy="372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21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4000" b="1" dirty="0">
                <a:solidFill>
                  <a:prstClr val="black"/>
                </a:solidFill>
                <a:latin typeface="Gill Sans MT" panose="020B0502020104020203" pitchFamily="34" charset="0"/>
              </a:rPr>
              <a:t>True or False?</a:t>
            </a:r>
          </a:p>
          <a:p>
            <a:pPr lvl="0">
              <a:defRPr/>
            </a:pPr>
            <a:endParaRPr lang="en-GB" sz="4000" b="1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When ordering numbers you only need to look at the place value column with the highest value.</a:t>
            </a:r>
          </a:p>
        </p:txBody>
      </p:sp>
    </p:spTree>
    <p:extLst>
      <p:ext uri="{BB962C8B-B14F-4D97-AF65-F5344CB8AC3E}">
        <p14:creationId xmlns:p14="http://schemas.microsoft.com/office/powerpoint/2010/main" val="20528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4000" b="1" dirty="0">
                <a:solidFill>
                  <a:prstClr val="black"/>
                </a:solidFill>
                <a:latin typeface="Gill Sans MT" panose="020B0502020104020203" pitchFamily="34" charset="0"/>
              </a:rPr>
              <a:t>Odd One Out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 algn="ctr">
              <a:defRPr/>
            </a:pPr>
            <a:r>
              <a:rPr lang="en-GB" sz="4000" dirty="0">
                <a:solidFill>
                  <a:prstClr val="black"/>
                </a:solidFill>
                <a:latin typeface="Gill Sans MT" panose="020B0502020104020203" pitchFamily="34" charset="0"/>
              </a:rPr>
              <a:t>100, 150, 200, 215, 300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Which is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the odd one 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out? Explain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how you know.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42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Which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is quicker: counting to 50 in 10s or counting to 150 in 50s?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Explain your answer.</a:t>
            </a:r>
          </a:p>
        </p:txBody>
      </p:sp>
    </p:spTree>
    <p:extLst>
      <p:ext uri="{BB962C8B-B14F-4D97-AF65-F5344CB8AC3E}">
        <p14:creationId xmlns:p14="http://schemas.microsoft.com/office/powerpoint/2010/main" val="31714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4000" b="1" dirty="0">
                <a:solidFill>
                  <a:prstClr val="black"/>
                </a:solidFill>
                <a:latin typeface="Gill Sans MT" panose="020B0502020104020203" pitchFamily="34" charset="0"/>
              </a:rPr>
              <a:t>Always, Sometimes, Never</a:t>
            </a:r>
          </a:p>
          <a:p>
            <a:pPr lvl="0">
              <a:defRPr/>
            </a:pPr>
            <a:endParaRPr lang="en-GB" sz="4000" b="1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When counting in 50s starting from 0, the numbers are all even.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There are only two digits in a multiple of 50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Only the hundreds and tens column changes when counting in 50s.</a:t>
            </a:r>
          </a:p>
        </p:txBody>
      </p:sp>
    </p:spTree>
    <p:extLst>
      <p:ext uri="{BB962C8B-B14F-4D97-AF65-F5344CB8AC3E}">
        <p14:creationId xmlns:p14="http://schemas.microsoft.com/office/powerpoint/2010/main" val="68024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4000" b="1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Always, Sometimes, Never?</a:t>
            </a:r>
            <a:endParaRPr lang="en-GB" sz="4000" b="1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When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counting in hundreds, the ones column changes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When counting in hundreds, the hundreds column changes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.</a:t>
            </a: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To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count in hundreds we use 3-digit numbers.</a:t>
            </a:r>
          </a:p>
        </p:txBody>
      </p:sp>
    </p:spTree>
    <p:extLst>
      <p:ext uri="{BB962C8B-B14F-4D97-AF65-F5344CB8AC3E}">
        <p14:creationId xmlns:p14="http://schemas.microsoft.com/office/powerpoint/2010/main" val="129140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Whitney thinks the place value grid is showing the number eight.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Do you agree? Explain why.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Using all of the counters, what is the smallest number you can make?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What other numbers could you make?</a:t>
            </a: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4317834"/>
              </p:ext>
            </p:extLst>
          </p:nvPr>
        </p:nvGraphicFramePr>
        <p:xfrm>
          <a:off x="2212394" y="1709352"/>
          <a:ext cx="5977719" cy="1998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2573">
                  <a:extLst>
                    <a:ext uri="{9D8B030D-6E8A-4147-A177-3AD203B41FA5}">
                      <a16:colId xmlns:a16="http://schemas.microsoft.com/office/drawing/2014/main" val="728712568"/>
                    </a:ext>
                  </a:extLst>
                </a:gridCol>
                <a:gridCol w="1992573">
                  <a:extLst>
                    <a:ext uri="{9D8B030D-6E8A-4147-A177-3AD203B41FA5}">
                      <a16:colId xmlns:a16="http://schemas.microsoft.com/office/drawing/2014/main" val="843696133"/>
                    </a:ext>
                  </a:extLst>
                </a:gridCol>
                <a:gridCol w="1992573">
                  <a:extLst>
                    <a:ext uri="{9D8B030D-6E8A-4147-A177-3AD203B41FA5}">
                      <a16:colId xmlns:a16="http://schemas.microsoft.com/office/drawing/2014/main" val="686983821"/>
                    </a:ext>
                  </a:extLst>
                </a:gridCol>
              </a:tblGrid>
              <a:tr h="624416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latin typeface="Gill Sans MT" panose="020B0502020104020203" pitchFamily="34" charset="0"/>
                        </a:rPr>
                        <a:t>Hundreds</a:t>
                      </a:r>
                      <a:endParaRPr lang="en-GB" sz="28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latin typeface="Gill Sans MT" panose="020B0502020104020203" pitchFamily="34" charset="0"/>
                        </a:rPr>
                        <a:t>Tens</a:t>
                      </a:r>
                      <a:endParaRPr lang="en-GB" sz="28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latin typeface="Gill Sans MT" panose="020B0502020104020203" pitchFamily="34" charset="0"/>
                        </a:rPr>
                        <a:t>Ones</a:t>
                      </a:r>
                      <a:endParaRPr lang="en-GB" sz="28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759042"/>
                  </a:ext>
                </a:extLst>
              </a:tr>
              <a:tr h="1374418">
                <a:tc>
                  <a:txBody>
                    <a:bodyPr/>
                    <a:lstStyle/>
                    <a:p>
                      <a:pPr algn="ctr"/>
                      <a:endParaRPr lang="en-GB" sz="1400" dirty="0" smtClean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 smtClean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4826528"/>
                  </a:ext>
                </a:extLst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2739929" y="2468805"/>
            <a:ext cx="291128" cy="291128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3075024" y="2468805"/>
            <a:ext cx="291128" cy="291128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3410119" y="2468805"/>
            <a:ext cx="291128" cy="291128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val 8"/>
          <p:cNvSpPr/>
          <p:nvPr/>
        </p:nvSpPr>
        <p:spPr>
          <a:xfrm>
            <a:off x="2916022" y="2844294"/>
            <a:ext cx="291128" cy="291128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258567" y="2844294"/>
            <a:ext cx="291128" cy="291128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407416" y="3212967"/>
            <a:ext cx="291128" cy="291128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079121" y="3212967"/>
            <a:ext cx="291128" cy="291128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2750826" y="3212967"/>
            <a:ext cx="291128" cy="291128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334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Teddy has used Base 10 to represent the number 420. He has covered some of them up. 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Work out the amount he has covered up.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How many different ways can you make the missing amount using Base 10?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1960" y="1911776"/>
            <a:ext cx="225100" cy="113317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026" y="2226231"/>
            <a:ext cx="1055953" cy="105851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18966">
            <a:off x="3528653" y="3484109"/>
            <a:ext cx="1055953" cy="105851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7319">
            <a:off x="5664939" y="3511466"/>
            <a:ext cx="1055953" cy="105851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8667" l="0" r="99000">
                        <a14:foregroundMark x1="93000" y1="19333" x2="93000" y2="19333"/>
                        <a14:foregroundMark x1="16333" y1="74333" x2="16333" y2="74333"/>
                        <a14:foregroundMark x1="33667" y1="93667" x2="33667" y2="93667"/>
                        <a14:foregroundMark x1="31333" y1="98667" x2="31333" y2="98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830" y="1470190"/>
            <a:ext cx="2515878" cy="251587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1744" y="1283969"/>
            <a:ext cx="251563" cy="372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27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Which child has made the number 315?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Dora</a:t>
            </a:r>
          </a:p>
          <a:p>
            <a:pPr lvl="0">
              <a:defRPr/>
            </a:pPr>
            <a:endParaRPr lang="en-GB" sz="2800" b="1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b="1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b="1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b="1" dirty="0">
                <a:solidFill>
                  <a:prstClr val="black"/>
                </a:solidFill>
                <a:latin typeface="Gill Sans MT" panose="020B0502020104020203" pitchFamily="34" charset="0"/>
              </a:rPr>
              <a:t> 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Mo</a:t>
            </a:r>
          </a:p>
          <a:p>
            <a:pPr lvl="0">
              <a:defRPr/>
            </a:pPr>
            <a:endParaRPr lang="en-GB" sz="2800" b="1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b="1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Explain how you know.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613" y="1682092"/>
            <a:ext cx="1198256" cy="120115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501" y="1682092"/>
            <a:ext cx="1198256" cy="120115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0388" y="1682092"/>
            <a:ext cx="1198256" cy="120115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7051" y="1627087"/>
            <a:ext cx="255435" cy="128587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2486" y="2620149"/>
            <a:ext cx="251563" cy="37244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373" y="2396441"/>
            <a:ext cx="251563" cy="37244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0259" y="2172734"/>
            <a:ext cx="251563" cy="37244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146" y="1949026"/>
            <a:ext cx="251563" cy="37244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8033" y="1725318"/>
            <a:ext cx="251563" cy="372442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612" y="3368820"/>
            <a:ext cx="1205687" cy="120860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904" y="3368820"/>
            <a:ext cx="1205687" cy="120860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206" y="3301406"/>
            <a:ext cx="257019" cy="129385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4138" y="3301406"/>
            <a:ext cx="257019" cy="129385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1070" y="3301406"/>
            <a:ext cx="257019" cy="129385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8002" y="3301406"/>
            <a:ext cx="257019" cy="1293852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4935" y="3301406"/>
            <a:ext cx="257019" cy="1293852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1867" y="3301406"/>
            <a:ext cx="257019" cy="1293852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799" y="3301406"/>
            <a:ext cx="257019" cy="1293852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5731" y="3301406"/>
            <a:ext cx="257019" cy="1293852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2664" y="3301406"/>
            <a:ext cx="257019" cy="1293852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9596" y="3301406"/>
            <a:ext cx="257019" cy="1293852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928" y="4269726"/>
            <a:ext cx="253123" cy="374751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839" y="4044627"/>
            <a:ext cx="253123" cy="374751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2750" y="3819532"/>
            <a:ext cx="253123" cy="374751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660" y="3594437"/>
            <a:ext cx="253123" cy="374751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571" y="3369342"/>
            <a:ext cx="253123" cy="374751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933" y="4269726"/>
            <a:ext cx="253123" cy="374751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844" y="4044627"/>
            <a:ext cx="253123" cy="374751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7754" y="3819532"/>
            <a:ext cx="253123" cy="374751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1665" y="3594437"/>
            <a:ext cx="253123" cy="374751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576" y="3369342"/>
            <a:ext cx="253123" cy="374751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4937" y="4269724"/>
            <a:ext cx="253123" cy="374751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8848" y="4044627"/>
            <a:ext cx="253123" cy="374751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2759" y="3819532"/>
            <a:ext cx="253123" cy="374751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6670" y="3594437"/>
            <a:ext cx="253123" cy="374751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581" y="3369342"/>
            <a:ext cx="253123" cy="374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44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Is Eva correct? Explain your reasoning.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What do you notice about the number shown?</a:t>
            </a:r>
          </a:p>
        </p:txBody>
      </p:sp>
      <p:pic>
        <p:nvPicPr>
          <p:cNvPr id="52" name="Picture 5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272" y="3583833"/>
            <a:ext cx="1093782" cy="1545409"/>
          </a:xfrm>
          <a:prstGeom prst="rect">
            <a:avLst/>
          </a:prstGeom>
        </p:spPr>
      </p:pic>
      <p:sp>
        <p:nvSpPr>
          <p:cNvPr id="53" name="Rounded Rectangular Callout 52"/>
          <p:cNvSpPr/>
          <p:nvPr/>
        </p:nvSpPr>
        <p:spPr>
          <a:xfrm>
            <a:off x="4049608" y="3583833"/>
            <a:ext cx="4507538" cy="1175212"/>
          </a:xfrm>
          <a:prstGeom prst="wedgeRoundRectCallout">
            <a:avLst>
              <a:gd name="adj1" fmla="val -62016"/>
              <a:gd name="adj2" fmla="val 32237"/>
              <a:gd name="adj3" fmla="val 16667"/>
            </a:avLst>
          </a:prstGeom>
          <a:solidFill>
            <a:schemeClr val="accent6">
              <a:alpha val="2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The place value grid shows the number 467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graphicFrame>
        <p:nvGraphicFramePr>
          <p:cNvPr id="54" name="Tab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513553"/>
              </p:ext>
            </p:extLst>
          </p:nvPr>
        </p:nvGraphicFramePr>
        <p:xfrm>
          <a:off x="2052119" y="736899"/>
          <a:ext cx="5944638" cy="26340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1546">
                  <a:extLst>
                    <a:ext uri="{9D8B030D-6E8A-4147-A177-3AD203B41FA5}">
                      <a16:colId xmlns:a16="http://schemas.microsoft.com/office/drawing/2014/main" val="728712568"/>
                    </a:ext>
                  </a:extLst>
                </a:gridCol>
                <a:gridCol w="1981546">
                  <a:extLst>
                    <a:ext uri="{9D8B030D-6E8A-4147-A177-3AD203B41FA5}">
                      <a16:colId xmlns:a16="http://schemas.microsoft.com/office/drawing/2014/main" val="843696133"/>
                    </a:ext>
                  </a:extLst>
                </a:gridCol>
                <a:gridCol w="1981546">
                  <a:extLst>
                    <a:ext uri="{9D8B030D-6E8A-4147-A177-3AD203B41FA5}">
                      <a16:colId xmlns:a16="http://schemas.microsoft.com/office/drawing/2014/main" val="686983821"/>
                    </a:ext>
                  </a:extLst>
                </a:gridCol>
              </a:tblGrid>
              <a:tr h="64898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latin typeface="Gill Sans MT" panose="020B0502020104020203" pitchFamily="34" charset="0"/>
                        </a:rPr>
                        <a:t>Hundreds</a:t>
                      </a:r>
                      <a:endParaRPr lang="en-GB" sz="28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latin typeface="Gill Sans MT" panose="020B0502020104020203" pitchFamily="34" charset="0"/>
                        </a:rPr>
                        <a:t>Tens</a:t>
                      </a:r>
                      <a:endParaRPr lang="en-GB" sz="28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latin typeface="Gill Sans MT" panose="020B0502020104020203" pitchFamily="34" charset="0"/>
                        </a:rPr>
                        <a:t>Ones</a:t>
                      </a:r>
                      <a:endParaRPr lang="en-GB" sz="28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759042"/>
                  </a:ext>
                </a:extLst>
              </a:tr>
              <a:tr h="1985117">
                <a:tc>
                  <a:txBody>
                    <a:bodyPr/>
                    <a:lstStyle/>
                    <a:p>
                      <a:pPr algn="ctr"/>
                      <a:endParaRPr lang="en-GB" sz="1400" dirty="0" smtClean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 smtClean="0">
                        <a:latin typeface="Gill Sans MT" panose="020B0502020104020203" pitchFamily="34" charset="0"/>
                      </a:endParaRPr>
                    </a:p>
                    <a:p>
                      <a:pPr algn="ctr"/>
                      <a:endParaRPr lang="en-GB" sz="1400" dirty="0" smtClean="0">
                        <a:latin typeface="Gill Sans MT" panose="020B0502020104020203" pitchFamily="34" charset="0"/>
                      </a:endParaRPr>
                    </a:p>
                    <a:p>
                      <a:pPr algn="ctr"/>
                      <a:endParaRPr lang="en-GB" sz="1400" dirty="0" smtClean="0">
                        <a:latin typeface="Gill Sans MT" panose="020B0502020104020203" pitchFamily="34" charset="0"/>
                      </a:endParaRPr>
                    </a:p>
                    <a:p>
                      <a:pPr algn="ctr"/>
                      <a:endParaRPr lang="en-GB" sz="1400" dirty="0" smtClean="0">
                        <a:latin typeface="Gill Sans MT" panose="020B0502020104020203" pitchFamily="34" charset="0"/>
                      </a:endParaRPr>
                    </a:p>
                    <a:p>
                      <a:pPr algn="ctr"/>
                      <a:endParaRPr lang="en-GB" sz="1400" dirty="0" smtClean="0">
                        <a:latin typeface="Gill Sans MT" panose="020B0502020104020203" pitchFamily="34" charset="0"/>
                      </a:endParaRPr>
                    </a:p>
                    <a:p>
                      <a:pPr algn="ctr"/>
                      <a:endParaRPr lang="en-GB" sz="1400" dirty="0" smtClean="0">
                        <a:latin typeface="Gill Sans MT" panose="020B0502020104020203" pitchFamily="34" charset="0"/>
                      </a:endParaRPr>
                    </a:p>
                    <a:p>
                      <a:pPr algn="ctr"/>
                      <a:endParaRPr lang="en-GB" sz="1400" dirty="0" smtClean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4826528"/>
                  </a:ext>
                </a:extLst>
              </a:tr>
            </a:tbl>
          </a:graphicData>
        </a:graphic>
      </p:graphicFrame>
      <p:pic>
        <p:nvPicPr>
          <p:cNvPr id="56" name="Picture 5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526" y="1577644"/>
            <a:ext cx="124028" cy="624371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9371" y="1462612"/>
            <a:ext cx="581825" cy="583233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3310" y="1685671"/>
            <a:ext cx="127270" cy="188424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312" y="1462612"/>
            <a:ext cx="581825" cy="583233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928" y="2084243"/>
            <a:ext cx="581825" cy="583233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7868" y="2084243"/>
            <a:ext cx="581825" cy="583233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0484" y="2719523"/>
            <a:ext cx="581825" cy="583233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3424" y="2719523"/>
            <a:ext cx="581825" cy="583233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4882" y="1585513"/>
            <a:ext cx="124028" cy="624371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9584" y="2399468"/>
            <a:ext cx="124028" cy="624371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2940" y="2407337"/>
            <a:ext cx="124028" cy="624371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987" y="1685669"/>
            <a:ext cx="127270" cy="188424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1563" y="2095898"/>
            <a:ext cx="127270" cy="188424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8948" y="2095897"/>
            <a:ext cx="127270" cy="188424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712" y="2509682"/>
            <a:ext cx="127270" cy="188424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987" y="2506124"/>
            <a:ext cx="127270" cy="188424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8483" y="2922790"/>
            <a:ext cx="127270" cy="188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42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Using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each digit card, which numbers can you make?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Use the place value grid to help.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Compare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your answers with a partner.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2732964" y="1059627"/>
            <a:ext cx="975799" cy="1530054"/>
          </a:xfrm>
          <a:prstGeom prst="roundRect">
            <a:avLst/>
          </a:prstGeom>
          <a:solidFill>
            <a:srgbClr val="FFC000">
              <a:alpha val="30196"/>
            </a:srgbClr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5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4536538" y="1059627"/>
            <a:ext cx="975799" cy="1530054"/>
          </a:xfrm>
          <a:prstGeom prst="roundRect">
            <a:avLst/>
          </a:prstGeom>
          <a:solidFill>
            <a:srgbClr val="FFC000">
              <a:alpha val="30196"/>
            </a:srgbClr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0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6340112" y="1059627"/>
            <a:ext cx="975799" cy="1530054"/>
          </a:xfrm>
          <a:prstGeom prst="roundRect">
            <a:avLst/>
          </a:prstGeom>
          <a:solidFill>
            <a:srgbClr val="FFC000">
              <a:alpha val="30196"/>
            </a:srgbClr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3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238646"/>
              </p:ext>
            </p:extLst>
          </p:nvPr>
        </p:nvGraphicFramePr>
        <p:xfrm>
          <a:off x="2192528" y="4291291"/>
          <a:ext cx="5663820" cy="15772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87940">
                  <a:extLst>
                    <a:ext uri="{9D8B030D-6E8A-4147-A177-3AD203B41FA5}">
                      <a16:colId xmlns:a16="http://schemas.microsoft.com/office/drawing/2014/main" val="728712568"/>
                    </a:ext>
                  </a:extLst>
                </a:gridCol>
                <a:gridCol w="1887940">
                  <a:extLst>
                    <a:ext uri="{9D8B030D-6E8A-4147-A177-3AD203B41FA5}">
                      <a16:colId xmlns:a16="http://schemas.microsoft.com/office/drawing/2014/main" val="843696133"/>
                    </a:ext>
                  </a:extLst>
                </a:gridCol>
                <a:gridCol w="1887940">
                  <a:extLst>
                    <a:ext uri="{9D8B030D-6E8A-4147-A177-3AD203B41FA5}">
                      <a16:colId xmlns:a16="http://schemas.microsoft.com/office/drawing/2014/main" val="686983821"/>
                    </a:ext>
                  </a:extLst>
                </a:gridCol>
              </a:tblGrid>
              <a:tr h="65398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latin typeface="Gill Sans MT" panose="020B0502020104020203" pitchFamily="34" charset="0"/>
                        </a:rPr>
                        <a:t>Hundreds</a:t>
                      </a:r>
                      <a:endParaRPr lang="en-GB" sz="28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latin typeface="Gill Sans MT" panose="020B0502020104020203" pitchFamily="34" charset="0"/>
                        </a:rPr>
                        <a:t>Tens</a:t>
                      </a:r>
                      <a:endParaRPr lang="en-GB" sz="28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latin typeface="Gill Sans MT" panose="020B0502020104020203" pitchFamily="34" charset="0"/>
                        </a:rPr>
                        <a:t>Ones</a:t>
                      </a:r>
                      <a:endParaRPr lang="en-GB" sz="28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759042"/>
                  </a:ext>
                </a:extLst>
              </a:tr>
              <a:tr h="923266">
                <a:tc>
                  <a:txBody>
                    <a:bodyPr/>
                    <a:lstStyle/>
                    <a:p>
                      <a:pPr algn="ctr"/>
                      <a:endParaRPr lang="en-GB" sz="1400" dirty="0" smtClean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 smtClean="0">
                        <a:latin typeface="Gill Sans MT" panose="020B0502020104020203" pitchFamily="34" charset="0"/>
                      </a:endParaRPr>
                    </a:p>
                    <a:p>
                      <a:pPr algn="ctr"/>
                      <a:endParaRPr lang="en-GB" sz="1400" dirty="0" smtClean="0">
                        <a:latin typeface="Gill Sans MT" panose="020B0502020104020203" pitchFamily="34" charset="0"/>
                      </a:endParaRPr>
                    </a:p>
                    <a:p>
                      <a:pPr algn="ctr"/>
                      <a:endParaRPr lang="en-GB" sz="1400" dirty="0" smtClean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48265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697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Using place value counters, how many different ways can you make four hundred and fifty?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Show your solutions as a calculations.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669938"/>
            <a:ext cx="1159746" cy="113118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1644841"/>
            <a:ext cx="1159746" cy="113118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2619744"/>
            <a:ext cx="1159746" cy="1131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53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BBA110A-F0D6-4815-A530-12842E058620}" vid="{DBCC5AE0-762A-486A-A91B-EF3AE4503DE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6" ma:contentTypeDescription="Create a new document." ma:contentTypeScope="" ma:versionID="2245d72f9f22c961ac9c11b4021a29a4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c713bd9f538da43dbf4536b41f92027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4A12B6-53FC-4652-B09C-9D089BA126C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33C0BC-C241-46AF-963C-CBDED36083B0}">
  <ds:schemaRefs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79A85AF-D0F0-4964-95F2-C3766E3548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1965</TotalTime>
  <Words>803</Words>
  <Application>Microsoft Office PowerPoint</Application>
  <PresentationFormat>A4 Paper (210x297 mm)</PresentationFormat>
  <Paragraphs>320</Paragraphs>
  <Slides>25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Calibri</vt:lpstr>
      <vt:lpstr>Calibri Light</vt:lpstr>
      <vt:lpstr>Cambria Math</vt:lpstr>
      <vt:lpstr>Gill Sans MT</vt:lpstr>
      <vt:lpstr>Times New Roman</vt:lpstr>
      <vt:lpstr>Custom Design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Trinity Academy Halifax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Brown</dc:creator>
  <cp:lastModifiedBy>Kirsty Willcock</cp:lastModifiedBy>
  <cp:revision>50</cp:revision>
  <dcterms:created xsi:type="dcterms:W3CDTF">2019-02-04T08:17:32Z</dcterms:created>
  <dcterms:modified xsi:type="dcterms:W3CDTF">2020-04-30T16:22:13Z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