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82" r:id="rId7"/>
    <p:sldId id="290" r:id="rId8"/>
    <p:sldId id="284" r:id="rId9"/>
    <p:sldId id="291" r:id="rId10"/>
    <p:sldId id="288" r:id="rId11"/>
    <p:sldId id="277" r:id="rId12"/>
    <p:sldId id="286" r:id="rId13"/>
  </p:sldIdLst>
  <p:sldSz cx="9144000" cy="6858000" type="screen4x3"/>
  <p:notesSz cx="6858000" cy="9144000"/>
  <p:embeddedFontLst>
    <p:embeddedFont>
      <p:font typeface="Tuffy-TTF" panose="020B0603060100000000" charset="0"/>
      <p:regular r:id="rId16"/>
      <p:bold r:id="rId17"/>
      <p:italic r:id="rId18"/>
      <p:boldItalic r:id="rId19"/>
    </p:embeddedFont>
    <p:embeddedFont>
      <p:font typeface="Twinkl" panose="020B0604020202020204" charset="0"/>
      <p:regular r:id="rId20"/>
      <p:bold r:id="rId21"/>
    </p:embeddedFont>
    <p:embeddedFont>
      <p:font typeface="Tuffy" panose="020B0603060100000000"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D31"/>
    <a:srgbClr val="0079C2"/>
    <a:srgbClr val="AFDEF8"/>
    <a:srgbClr val="4DB1E3"/>
    <a:srgbClr val="0079C3"/>
    <a:srgbClr val="FFE76D"/>
    <a:srgbClr val="072F54"/>
    <a:srgbClr val="003464"/>
    <a:srgbClr val="004382"/>
    <a:srgbClr val="0052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9" d="100"/>
          <a:sy n="99" d="100"/>
        </p:scale>
        <p:origin x="1116" y="90"/>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2-white-rose-maths-resources-key-stage-1-year-1-year-2/spring-block-2-money-year-3-white-rose-maths-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twinkl.co.uk/resources/planit-maths-primary-teaching-resources-year-3/planit-maths-primary-teaching-resources-year-3-measurement/planit-maths-primary-teaching-resources-year-3-measurement-add-and-subtract-amounts-of-money-to-give-change-using-both-pounds-and-pence-in-practical-contexts" TargetMode="Externa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white-rose-maths-resources/year-2-white-rose-maths-resources-key-stage-1-year-1-year-2/spring-block-2-money-year-3-white-rose-maths-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06839" y="5509790"/>
            <a:ext cx="1166069" cy="1166069"/>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710" y="2030898"/>
            <a:ext cx="2720916" cy="3850440"/>
          </a:xfrm>
          <a:prstGeom prst="rect">
            <a:avLst/>
          </a:prstGeom>
          <a:effectLst>
            <a:outerShdw blurRad="63500" sx="102000" sy="102000" algn="ctr" rotWithShape="0">
              <a:prstClr val="black">
                <a:alpha val="20000"/>
              </a:prstClr>
            </a:outerShdw>
          </a:effectLst>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862" y="2030898"/>
            <a:ext cx="2720916"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5013" y="2030898"/>
            <a:ext cx="2720916" cy="3850440"/>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20562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Pounds and Pence</a:t>
            </a:r>
          </a:p>
        </p:txBody>
      </p:sp>
      <p:pic>
        <p:nvPicPr>
          <p:cNvPr id="14" name="Picture 13">
            <a:extLst>
              <a:ext uri="{FF2B5EF4-FFF2-40B4-BE49-F238E27FC236}">
                <a16:creationId xmlns:a16="http://schemas.microsoft.com/office/drawing/2014/main" id="{A410F3B9-A120-4B78-B8FC-DBBE2542D0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21" t="3620" r="3111" b="30959"/>
          <a:stretch/>
        </p:blipFill>
        <p:spPr>
          <a:xfrm rot="1567042">
            <a:off x="1036643" y="2299067"/>
            <a:ext cx="1584299" cy="1577671"/>
          </a:xfrm>
          <a:prstGeom prst="rect">
            <a:avLst/>
          </a:prstGeom>
          <a:effectLst>
            <a:outerShdw blurRad="63500" sx="102000" sy="102000" algn="ctr" rotWithShape="0">
              <a:prstClr val="black">
                <a:alpha val="20000"/>
              </a:prstClr>
            </a:outerShdw>
          </a:effectLst>
        </p:spPr>
      </p:pic>
      <p:pic>
        <p:nvPicPr>
          <p:cNvPr id="18" name="Picture 17">
            <a:extLst>
              <a:ext uri="{FF2B5EF4-FFF2-40B4-BE49-F238E27FC236}">
                <a16:creationId xmlns:a16="http://schemas.microsoft.com/office/drawing/2014/main" id="{A410F3B9-A120-4B78-B8FC-DBBE2542D0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5" t="3774" r="3604" b="7892"/>
          <a:stretch/>
        </p:blipFill>
        <p:spPr>
          <a:xfrm rot="1471942">
            <a:off x="2526049" y="3027147"/>
            <a:ext cx="1597727" cy="2155577"/>
          </a:xfrm>
          <a:prstGeom prst="rect">
            <a:avLst/>
          </a:prstGeom>
          <a:effectLst>
            <a:outerShdw blurRad="63500" sx="102000" sy="102000" algn="ctr" rotWithShape="0">
              <a:prstClr val="black">
                <a:alpha val="20000"/>
              </a:prstClr>
            </a:outerShdw>
          </a:effectLst>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650"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Add and subtract amounts of money to give change, using both £ and p in practical contexts. </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988965" y="2845965"/>
            <a:ext cx="1166069" cy="1166069"/>
          </a:xfrm>
          <a:prstGeom prst="rect">
            <a:avLst/>
          </a:prstGeom>
          <a:solidFill>
            <a:srgbClr val="18A0DB">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Add and subtract amounts of money to give change, using both £ and p in practical contexts. </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250371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0562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Pounds and Pence</a:t>
            </a:r>
          </a:p>
        </p:txBody>
      </p:sp>
      <p:cxnSp>
        <p:nvCxnSpPr>
          <p:cNvPr id="103" name="Straight Connector 102"/>
          <p:cNvCxnSpPr/>
          <p:nvPr/>
        </p:nvCxnSpPr>
        <p:spPr>
          <a:xfrm>
            <a:off x="25037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06691"/>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Use &lt;, &gt; or = to make these statements correct.</a:t>
            </a:r>
          </a:p>
        </p:txBody>
      </p:sp>
      <p:graphicFrame>
        <p:nvGraphicFramePr>
          <p:cNvPr id="3" name="Table 2"/>
          <p:cNvGraphicFramePr>
            <a:graphicFrameLocks noGrp="1"/>
          </p:cNvGraphicFramePr>
          <p:nvPr>
            <p:extLst>
              <p:ext uri="{D42A27DB-BD31-4B8C-83A1-F6EECF244321}">
                <p14:modId xmlns:p14="http://schemas.microsoft.com/office/powerpoint/2010/main" val="807210176"/>
              </p:ext>
            </p:extLst>
          </p:nvPr>
        </p:nvGraphicFramePr>
        <p:xfrm>
          <a:off x="755650" y="1883923"/>
          <a:ext cx="7632699" cy="4208901"/>
        </p:xfrm>
        <a:graphic>
          <a:graphicData uri="http://schemas.openxmlformats.org/drawingml/2006/table">
            <a:tbl>
              <a:tblPr firstRow="1" bandRow="1">
                <a:tableStyleId>{5C22544A-7EE6-4342-B048-85BDC9FD1C3A}</a:tableStyleId>
              </a:tblPr>
              <a:tblGrid>
                <a:gridCol w="3514346">
                  <a:extLst>
                    <a:ext uri="{9D8B030D-6E8A-4147-A177-3AD203B41FA5}">
                      <a16:colId xmlns:a16="http://schemas.microsoft.com/office/drawing/2014/main" val="1528049813"/>
                    </a:ext>
                  </a:extLst>
                </a:gridCol>
                <a:gridCol w="587230">
                  <a:extLst>
                    <a:ext uri="{9D8B030D-6E8A-4147-A177-3AD203B41FA5}">
                      <a16:colId xmlns:a16="http://schemas.microsoft.com/office/drawing/2014/main" val="2958492848"/>
                    </a:ext>
                  </a:extLst>
                </a:gridCol>
                <a:gridCol w="3531123">
                  <a:extLst>
                    <a:ext uri="{9D8B030D-6E8A-4147-A177-3AD203B41FA5}">
                      <a16:colId xmlns:a16="http://schemas.microsoft.com/office/drawing/2014/main" val="504622365"/>
                    </a:ext>
                  </a:extLst>
                </a:gridCol>
              </a:tblGrid>
              <a:tr h="140296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4175472"/>
                  </a:ext>
                </a:extLst>
              </a:tr>
              <a:tr h="1402967">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4078032"/>
                  </a:ext>
                </a:extLst>
              </a:tr>
              <a:tr h="140296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984192"/>
                  </a:ext>
                </a:extLst>
              </a:tr>
            </a:tbl>
          </a:graphicData>
        </a:graphic>
      </p:graphicFrame>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882" y="2032957"/>
            <a:ext cx="752992" cy="746108"/>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0985" y="2012000"/>
            <a:ext cx="597970" cy="59388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4894" y="2603334"/>
            <a:ext cx="597970" cy="593888"/>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2339" y="2626845"/>
            <a:ext cx="547575" cy="546867"/>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8014" y="2653001"/>
            <a:ext cx="547575" cy="546867"/>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3689" y="2679157"/>
            <a:ext cx="547575" cy="546867"/>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7581" y="2003638"/>
            <a:ext cx="547575" cy="54686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424" y="1956617"/>
            <a:ext cx="597970" cy="593888"/>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295" y="1924593"/>
            <a:ext cx="597970" cy="593888"/>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722" y="2623961"/>
            <a:ext cx="597970" cy="593888"/>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579" y="2641058"/>
            <a:ext cx="597970" cy="593888"/>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512" y="1924736"/>
            <a:ext cx="664197" cy="663020"/>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8605" y="2531748"/>
            <a:ext cx="692339" cy="692108"/>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3765" y="2538163"/>
            <a:ext cx="692339" cy="692108"/>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4730" y="1907888"/>
            <a:ext cx="692339" cy="692108"/>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8635" y="3369767"/>
            <a:ext cx="2173423" cy="1143060"/>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598" y="1984881"/>
            <a:ext cx="547575" cy="546867"/>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8737" y="3341116"/>
            <a:ext cx="547575" cy="546867"/>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25" y="4092611"/>
            <a:ext cx="547575" cy="546867"/>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2473" y="3330600"/>
            <a:ext cx="808179" cy="782180"/>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7002" y="3857386"/>
            <a:ext cx="808179" cy="782180"/>
          </a:xfrm>
          <a:prstGeom prst="rect">
            <a:avLst/>
          </a:prstGeom>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456" y="4029837"/>
            <a:ext cx="597970" cy="593888"/>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214" y="4035717"/>
            <a:ext cx="597970" cy="593888"/>
          </a:xfrm>
          <a:prstGeom prst="rect">
            <a:avLst/>
          </a:prstGeom>
        </p:spPr>
      </p:pic>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5124" y="3332402"/>
            <a:ext cx="692339" cy="692108"/>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0089" y="4728214"/>
            <a:ext cx="2431603" cy="1283978"/>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8266" y="4725837"/>
            <a:ext cx="752992" cy="746108"/>
          </a:xfrm>
          <a:prstGeom prst="rect">
            <a:avLst/>
          </a:prstGeom>
        </p:spPr>
      </p:pic>
      <p:pic>
        <p:nvPicPr>
          <p:cNvPr id="71" name="Picture 7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67051" y="5525143"/>
            <a:ext cx="461807" cy="462676"/>
          </a:xfrm>
          <a:prstGeom prst="rect">
            <a:avLst/>
          </a:prstGeom>
        </p:spPr>
      </p:pic>
      <p:pic>
        <p:nvPicPr>
          <p:cNvPr id="72" name="Picture 7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19384" y="3333473"/>
            <a:ext cx="606867" cy="610728"/>
          </a:xfrm>
          <a:prstGeom prst="rect">
            <a:avLst/>
          </a:prstGeom>
        </p:spPr>
      </p:pic>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963" y="3327852"/>
            <a:ext cx="752992" cy="746108"/>
          </a:xfrm>
          <a:prstGeom prst="rect">
            <a:avLst/>
          </a:prstGeom>
        </p:spPr>
      </p:pic>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8453" y="3996404"/>
            <a:ext cx="664197" cy="663020"/>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2875" y="3944788"/>
            <a:ext cx="664197" cy="663020"/>
          </a:xfrm>
          <a:prstGeom prst="rect">
            <a:avLst/>
          </a:prstGeom>
        </p:spPr>
      </p:pic>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2359" y="3305354"/>
            <a:ext cx="664197" cy="663020"/>
          </a:xfrm>
          <a:prstGeom prst="rect">
            <a:avLst/>
          </a:prstGeom>
        </p:spPr>
      </p:pic>
      <p:pic>
        <p:nvPicPr>
          <p:cNvPr id="21" name="Picture 20"/>
          <p:cNvPicPr>
            <a:picLocks noChangeAspect="1"/>
          </p:cNvPicPr>
          <p:nvPr/>
        </p:nvPicPr>
        <p:blipFill rotWithShape="1">
          <a:blip r:embed="rId13" cstate="print">
            <a:extLst>
              <a:ext uri="{28A0092B-C50C-407E-A947-70E740481C1C}">
                <a14:useLocalDpi xmlns:a14="http://schemas.microsoft.com/office/drawing/2010/main" val="0"/>
              </a:ext>
            </a:extLst>
          </a:blip>
          <a:srcRect b="27340"/>
          <a:stretch/>
        </p:blipFill>
        <p:spPr>
          <a:xfrm>
            <a:off x="773413" y="4758835"/>
            <a:ext cx="1362087" cy="1329442"/>
          </a:xfrm>
          <a:prstGeom prst="rect">
            <a:avLst/>
          </a:prstGeom>
        </p:spPr>
      </p:pic>
      <p:sp>
        <p:nvSpPr>
          <p:cNvPr id="22" name="Rectangular Callout 21"/>
          <p:cNvSpPr/>
          <p:nvPr/>
        </p:nvSpPr>
        <p:spPr>
          <a:xfrm>
            <a:off x="2029914" y="4829459"/>
            <a:ext cx="2089159" cy="1169807"/>
          </a:xfrm>
          <a:prstGeom prst="wedgeRectCallout">
            <a:avLst>
              <a:gd name="adj1" fmla="val -63375"/>
              <a:gd name="adj2" fmla="val 4788"/>
            </a:avLst>
          </a:prstGeom>
          <a:solidFill>
            <a:schemeClr val="bg1"/>
          </a:solidFill>
          <a:ln w="28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have thirteen pounds and</a:t>
            </a:r>
            <a:br>
              <a:rPr lang="en-GB" dirty="0">
                <a:solidFill>
                  <a:schemeClr val="tx1"/>
                </a:solidFill>
              </a:rPr>
            </a:br>
            <a:r>
              <a:rPr lang="en-GB" dirty="0">
                <a:solidFill>
                  <a:schemeClr val="tx1"/>
                </a:solidFill>
              </a:rPr>
              <a:t>five pence. </a:t>
            </a:r>
          </a:p>
        </p:txBody>
      </p:sp>
      <p:pic>
        <p:nvPicPr>
          <p:cNvPr id="80" name="Picture 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8940" y="5230012"/>
            <a:ext cx="808179" cy="782180"/>
          </a:xfrm>
          <a:prstGeom prst="rect">
            <a:avLst/>
          </a:prstGeom>
        </p:spPr>
      </p:pic>
      <p:sp>
        <p:nvSpPr>
          <p:cNvPr id="23" name="Rectangle 22"/>
          <p:cNvSpPr/>
          <p:nvPr/>
        </p:nvSpPr>
        <p:spPr>
          <a:xfrm>
            <a:off x="4335311" y="2214598"/>
            <a:ext cx="487634" cy="707886"/>
          </a:xfrm>
          <a:prstGeom prst="rect">
            <a:avLst/>
          </a:prstGeom>
        </p:spPr>
        <p:txBody>
          <a:bodyPr wrap="none">
            <a:spAutoFit/>
          </a:bodyPr>
          <a:lstStyle/>
          <a:p>
            <a:r>
              <a:rPr lang="en-GB" sz="4000" b="1" dirty="0">
                <a:solidFill>
                  <a:srgbClr val="87BD31"/>
                </a:solidFill>
              </a:rPr>
              <a:t>&lt;</a:t>
            </a:r>
          </a:p>
        </p:txBody>
      </p:sp>
      <p:sp>
        <p:nvSpPr>
          <p:cNvPr id="82" name="Rectangle 81"/>
          <p:cNvSpPr/>
          <p:nvPr/>
        </p:nvSpPr>
        <p:spPr>
          <a:xfrm>
            <a:off x="4335311" y="3631572"/>
            <a:ext cx="487634" cy="707886"/>
          </a:xfrm>
          <a:prstGeom prst="rect">
            <a:avLst/>
          </a:prstGeom>
        </p:spPr>
        <p:txBody>
          <a:bodyPr wrap="none">
            <a:spAutoFit/>
          </a:bodyPr>
          <a:lstStyle/>
          <a:p>
            <a:r>
              <a:rPr lang="en-GB" sz="4000" b="1" dirty="0">
                <a:solidFill>
                  <a:srgbClr val="87BD31"/>
                </a:solidFill>
              </a:rPr>
              <a:t>=</a:t>
            </a:r>
          </a:p>
        </p:txBody>
      </p:sp>
      <p:sp>
        <p:nvSpPr>
          <p:cNvPr id="83" name="Rectangle 82"/>
          <p:cNvSpPr/>
          <p:nvPr/>
        </p:nvSpPr>
        <p:spPr>
          <a:xfrm>
            <a:off x="4335311" y="5048546"/>
            <a:ext cx="487634" cy="707886"/>
          </a:xfrm>
          <a:prstGeom prst="rect">
            <a:avLst/>
          </a:prstGeom>
        </p:spPr>
        <p:txBody>
          <a:bodyPr wrap="none">
            <a:spAutoFit/>
          </a:bodyPr>
          <a:lstStyle/>
          <a:p>
            <a:r>
              <a:rPr lang="en-GB" sz="4000" b="1" dirty="0">
                <a:solidFill>
                  <a:srgbClr val="87BD31"/>
                </a:solidFill>
              </a:rPr>
              <a:t>&gt;</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2"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92492" y="1988191"/>
            <a:ext cx="4361680" cy="3331025"/>
          </a:xfrm>
          <a:prstGeom prst="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503716"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20562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Pounds and Pence</a:t>
            </a:r>
          </a:p>
        </p:txBody>
      </p:sp>
      <p:cxnSp>
        <p:nvCxnSpPr>
          <p:cNvPr id="103" name="Straight Connector 102"/>
          <p:cNvCxnSpPr/>
          <p:nvPr/>
        </p:nvCxnSpPr>
        <p:spPr>
          <a:xfrm>
            <a:off x="25037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650" y="1306691"/>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How much money has been collected in the charity bucket?</a:t>
            </a:r>
          </a:p>
        </p:txBody>
      </p:sp>
      <p:sp>
        <p:nvSpPr>
          <p:cNvPr id="46" name="TextBox 45"/>
          <p:cNvSpPr txBox="1"/>
          <p:nvPr/>
        </p:nvSpPr>
        <p:spPr>
          <a:xfrm>
            <a:off x="755650" y="5597717"/>
            <a:ext cx="7632700" cy="495108"/>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£14 and 16 pence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597" y="2181138"/>
            <a:ext cx="2732411" cy="3138078"/>
          </a:xfrm>
          <a:prstGeom prst="rect">
            <a:avLst/>
          </a:prstGeom>
        </p:spPr>
      </p:pic>
      <p:sp>
        <p:nvSpPr>
          <p:cNvPr id="4" name="Right Arrow 3"/>
          <p:cNvSpPr/>
          <p:nvPr/>
        </p:nvSpPr>
        <p:spPr>
          <a:xfrm>
            <a:off x="2830253" y="3700141"/>
            <a:ext cx="1363911" cy="629174"/>
          </a:xfrm>
          <a:prstGeom prst="rightArrow">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8051" y="2130352"/>
            <a:ext cx="2173423" cy="1143060"/>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162" y="3983896"/>
            <a:ext cx="2173423" cy="1143060"/>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4307" y="2913647"/>
            <a:ext cx="808179" cy="782180"/>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203" y="3656189"/>
            <a:ext cx="808179" cy="782180"/>
          </a:xfrm>
          <a:prstGeom prst="rect">
            <a:avLst/>
          </a:prstGeom>
        </p:spPr>
      </p:pic>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0238" y="4403664"/>
            <a:ext cx="461807" cy="462676"/>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873" y="3381970"/>
            <a:ext cx="461807" cy="462676"/>
          </a:xfrm>
          <a:prstGeom prst="rect">
            <a:avLst/>
          </a:prstGeom>
        </p:spPr>
      </p:pic>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420" y="2415126"/>
            <a:ext cx="461807" cy="462676"/>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355" y="3521516"/>
            <a:ext cx="547575" cy="546867"/>
          </a:xfrm>
          <a:prstGeom prst="rect">
            <a:avLst/>
          </a:prstGeom>
        </p:spPr>
      </p:pic>
    </p:spTree>
    <p:extLst>
      <p:ext uri="{BB962C8B-B14F-4D97-AF65-F5344CB8AC3E}">
        <p14:creationId xmlns:p14="http://schemas.microsoft.com/office/powerpoint/2010/main" val="28555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0562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Pounds and Pence</a:t>
            </a:r>
          </a:p>
        </p:txBody>
      </p:sp>
      <p:sp>
        <p:nvSpPr>
          <p:cNvPr id="10" name="Rectangle 9"/>
          <p:cNvSpPr/>
          <p:nvPr/>
        </p:nvSpPr>
        <p:spPr>
          <a:xfrm>
            <a:off x="250371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5037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5650" y="1306691"/>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Which amount is the odd one out? Explain why.</a:t>
            </a:r>
          </a:p>
        </p:txBody>
      </p:sp>
      <p:sp>
        <p:nvSpPr>
          <p:cNvPr id="20" name="TextBox 19"/>
          <p:cNvSpPr txBox="1"/>
          <p:nvPr/>
        </p:nvSpPr>
        <p:spPr>
          <a:xfrm>
            <a:off x="755650" y="5341330"/>
            <a:ext cx="7632700" cy="772107"/>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Amount C is the odd one out as it totals £5 and 26 pence. This is different to amounts A and B as they both total £6 and 25 pence. </a:t>
            </a:r>
          </a:p>
        </p:txBody>
      </p:sp>
      <p:graphicFrame>
        <p:nvGraphicFramePr>
          <p:cNvPr id="2" name="Table 1"/>
          <p:cNvGraphicFramePr>
            <a:graphicFrameLocks noGrp="1"/>
          </p:cNvGraphicFramePr>
          <p:nvPr>
            <p:extLst>
              <p:ext uri="{D42A27DB-BD31-4B8C-83A1-F6EECF244321}">
                <p14:modId xmlns:p14="http://schemas.microsoft.com/office/powerpoint/2010/main" val="3856162394"/>
              </p:ext>
            </p:extLst>
          </p:nvPr>
        </p:nvGraphicFramePr>
        <p:xfrm>
          <a:off x="755650" y="1913802"/>
          <a:ext cx="7632699" cy="3320928"/>
        </p:xfrm>
        <a:graphic>
          <a:graphicData uri="http://schemas.openxmlformats.org/drawingml/2006/table">
            <a:tbl>
              <a:tblPr firstRow="1" bandRow="1">
                <a:tableStyleId>{5C22544A-7EE6-4342-B048-85BDC9FD1C3A}</a:tableStyleId>
              </a:tblPr>
              <a:tblGrid>
                <a:gridCol w="2544233">
                  <a:extLst>
                    <a:ext uri="{9D8B030D-6E8A-4147-A177-3AD203B41FA5}">
                      <a16:colId xmlns:a16="http://schemas.microsoft.com/office/drawing/2014/main" val="3033304149"/>
                    </a:ext>
                  </a:extLst>
                </a:gridCol>
                <a:gridCol w="2544233">
                  <a:extLst>
                    <a:ext uri="{9D8B030D-6E8A-4147-A177-3AD203B41FA5}">
                      <a16:colId xmlns:a16="http://schemas.microsoft.com/office/drawing/2014/main" val="1320263039"/>
                    </a:ext>
                  </a:extLst>
                </a:gridCol>
                <a:gridCol w="2544233">
                  <a:extLst>
                    <a:ext uri="{9D8B030D-6E8A-4147-A177-3AD203B41FA5}">
                      <a16:colId xmlns:a16="http://schemas.microsoft.com/office/drawing/2014/main" val="724183684"/>
                    </a:ext>
                  </a:extLst>
                </a:gridCol>
              </a:tblGrid>
              <a:tr h="3320928">
                <a:tc>
                  <a:txBody>
                    <a:bodyPr/>
                    <a:lstStyle/>
                    <a:p>
                      <a:pPr algn="ctr"/>
                      <a:r>
                        <a:rPr lang="en-GB" b="0" dirty="0">
                          <a:solidFill>
                            <a:schemeClr val="tx1"/>
                          </a:solidFill>
                        </a:rPr>
                        <a:t>Amount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Amount</a:t>
                      </a:r>
                      <a:r>
                        <a:rPr lang="en-GB" b="0" baseline="0" dirty="0">
                          <a:solidFill>
                            <a:schemeClr val="tx1"/>
                          </a:solidFill>
                        </a:rPr>
                        <a:t> B</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a:solidFill>
                            <a:schemeClr val="tx1"/>
                          </a:solidFill>
                        </a:rPr>
                        <a:t>Amount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0503543"/>
                  </a:ext>
                </a:extLst>
              </a:tr>
            </a:tbl>
          </a:graphicData>
        </a:graphic>
      </p:graphicFrame>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943" y="2397762"/>
            <a:ext cx="2173423" cy="114306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943" y="3651728"/>
            <a:ext cx="752992" cy="746108"/>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630" y="3651728"/>
            <a:ext cx="752992" cy="746108"/>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8404" y="3736811"/>
            <a:ext cx="597970" cy="593888"/>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6615" y="4330699"/>
            <a:ext cx="461807" cy="46267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9495" y="2398294"/>
            <a:ext cx="808179" cy="78218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1999" y="2382364"/>
            <a:ext cx="808179" cy="782180"/>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7769" y="3071821"/>
            <a:ext cx="808179" cy="782180"/>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5907" y="2443367"/>
            <a:ext cx="461807" cy="462676"/>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222" y="3118730"/>
            <a:ext cx="461807" cy="462676"/>
          </a:xfrm>
          <a:prstGeom prst="rect">
            <a:avLst/>
          </a:prstGeom>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6349" y="3659672"/>
            <a:ext cx="461807" cy="462676"/>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6743" y="3587118"/>
            <a:ext cx="461807" cy="462676"/>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4811" y="2382364"/>
            <a:ext cx="606867" cy="610728"/>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1884" y="3145988"/>
            <a:ext cx="606867" cy="610728"/>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1587" y="3614550"/>
            <a:ext cx="606867" cy="610728"/>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5211" y="2397762"/>
            <a:ext cx="606867" cy="610728"/>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5211" y="3115090"/>
            <a:ext cx="606867" cy="610728"/>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1290" y="2265995"/>
            <a:ext cx="461807" cy="462676"/>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0811" y="3018046"/>
            <a:ext cx="461807" cy="462676"/>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1056" y="2794219"/>
            <a:ext cx="461807" cy="462676"/>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629" y="3418808"/>
            <a:ext cx="461807" cy="462676"/>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62863" y="3818456"/>
            <a:ext cx="547575" cy="546867"/>
          </a:xfrm>
          <a:prstGeom prst="rect">
            <a:avLst/>
          </a:prstGeom>
        </p:spPr>
      </p:pic>
      <p:sp>
        <p:nvSpPr>
          <p:cNvPr id="3" name="Rectangle 2"/>
          <p:cNvSpPr/>
          <p:nvPr/>
        </p:nvSpPr>
        <p:spPr>
          <a:xfrm>
            <a:off x="1113605" y="4778727"/>
            <a:ext cx="1879041" cy="369332"/>
          </a:xfrm>
          <a:prstGeom prst="rect">
            <a:avLst/>
          </a:prstGeom>
        </p:spPr>
        <p:txBody>
          <a:bodyPr wrap="none">
            <a:spAutoFit/>
          </a:bodyPr>
          <a:lstStyle/>
          <a:p>
            <a:r>
              <a:rPr lang="en-GB" b="1" dirty="0">
                <a:solidFill>
                  <a:srgbClr val="87BD31"/>
                </a:solidFill>
              </a:rPr>
              <a:t>£6 and 25 pence</a:t>
            </a:r>
          </a:p>
        </p:txBody>
      </p:sp>
      <p:sp>
        <p:nvSpPr>
          <p:cNvPr id="44" name="Rectangle 43"/>
          <p:cNvSpPr/>
          <p:nvPr/>
        </p:nvSpPr>
        <p:spPr>
          <a:xfrm>
            <a:off x="3674344" y="4775348"/>
            <a:ext cx="1879041" cy="369332"/>
          </a:xfrm>
          <a:prstGeom prst="rect">
            <a:avLst/>
          </a:prstGeom>
        </p:spPr>
        <p:txBody>
          <a:bodyPr wrap="none">
            <a:spAutoFit/>
          </a:bodyPr>
          <a:lstStyle/>
          <a:p>
            <a:r>
              <a:rPr lang="en-GB" b="1" dirty="0">
                <a:solidFill>
                  <a:srgbClr val="87BD31"/>
                </a:solidFill>
              </a:rPr>
              <a:t>£6 and 25 pence</a:t>
            </a:r>
          </a:p>
        </p:txBody>
      </p:sp>
      <p:sp>
        <p:nvSpPr>
          <p:cNvPr id="45" name="Rectangle 44"/>
          <p:cNvSpPr/>
          <p:nvPr/>
        </p:nvSpPr>
        <p:spPr>
          <a:xfrm>
            <a:off x="6235083" y="4771969"/>
            <a:ext cx="1879041" cy="369332"/>
          </a:xfrm>
          <a:prstGeom prst="rect">
            <a:avLst/>
          </a:prstGeom>
        </p:spPr>
        <p:txBody>
          <a:bodyPr wrap="none">
            <a:spAutoFit/>
          </a:bodyPr>
          <a:lstStyle/>
          <a:p>
            <a:r>
              <a:rPr lang="en-GB" b="1" dirty="0">
                <a:solidFill>
                  <a:srgbClr val="87BD31"/>
                </a:solidFill>
              </a:rPr>
              <a:t>£5 and 26 pence</a:t>
            </a:r>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6431" y="3947039"/>
            <a:ext cx="461807" cy="462676"/>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4977" y="4166498"/>
            <a:ext cx="461807" cy="462676"/>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779688" y="1873692"/>
            <a:ext cx="4449156" cy="2858164"/>
          </a:xfrm>
          <a:prstGeom prst="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20562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Pounds and Pence</a:t>
            </a:r>
          </a:p>
        </p:txBody>
      </p:sp>
      <p:sp>
        <p:nvSpPr>
          <p:cNvPr id="10" name="Rectangle 9"/>
          <p:cNvSpPr/>
          <p:nvPr/>
        </p:nvSpPr>
        <p:spPr>
          <a:xfrm>
            <a:off x="2503716"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503716"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5650" y="1248431"/>
            <a:ext cx="7632700" cy="495108"/>
          </a:xfrm>
          <a:prstGeom prst="rect">
            <a:avLst/>
          </a:prstGeom>
          <a:solidFill>
            <a:srgbClr val="AFDEF8"/>
          </a:solidFill>
          <a:ln w="28575">
            <a:noFill/>
          </a:ln>
        </p:spPr>
        <p:txBody>
          <a:bodyPr wrap="square" lIns="108000" tIns="108000" rIns="108000" bIns="108000" rtlCol="0">
            <a:spAutoFit/>
          </a:bodyPr>
          <a:lstStyle/>
          <a:p>
            <a:r>
              <a:rPr lang="en-GB" dirty="0"/>
              <a:t>Mario has collected this amount of money for charity:</a:t>
            </a: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998" y="1949147"/>
            <a:ext cx="2173423" cy="1143060"/>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4384" y="3278402"/>
            <a:ext cx="752992" cy="746108"/>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717" y="3123070"/>
            <a:ext cx="2173423" cy="1143060"/>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220" y="1935515"/>
            <a:ext cx="2173423" cy="1143060"/>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296" y="3643197"/>
            <a:ext cx="752992" cy="746108"/>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3625" y="3588146"/>
            <a:ext cx="752992" cy="74610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7352" y="2573188"/>
            <a:ext cx="1914669" cy="2653776"/>
          </a:xfrm>
          <a:prstGeom prst="rect">
            <a:avLst/>
          </a:prstGeom>
        </p:spPr>
      </p:pic>
      <p:sp>
        <p:nvSpPr>
          <p:cNvPr id="58" name="Rectangular Callout 57"/>
          <p:cNvSpPr/>
          <p:nvPr/>
        </p:nvSpPr>
        <p:spPr>
          <a:xfrm>
            <a:off x="6444435" y="1934296"/>
            <a:ext cx="1933358" cy="1951734"/>
          </a:xfrm>
          <a:prstGeom prst="wedgeRectCallout">
            <a:avLst>
              <a:gd name="adj1" fmla="val -56393"/>
              <a:gd name="adj2" fmla="val 34446"/>
            </a:avLst>
          </a:prstGeom>
          <a:solidFill>
            <a:schemeClr val="bg1"/>
          </a:solidFill>
          <a:ln w="28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collected £20 and 47 pence. I must have more money than Mario because I have a £20 note.</a:t>
            </a:r>
          </a:p>
        </p:txBody>
      </p:sp>
      <p:sp>
        <p:nvSpPr>
          <p:cNvPr id="59" name="TextBox 58"/>
          <p:cNvSpPr txBox="1"/>
          <p:nvPr/>
        </p:nvSpPr>
        <p:spPr>
          <a:xfrm>
            <a:off x="745093" y="4801488"/>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Is she correct? Explain your reasons.</a:t>
            </a:r>
          </a:p>
        </p:txBody>
      </p:sp>
      <p:sp>
        <p:nvSpPr>
          <p:cNvPr id="60" name="TextBox 59"/>
          <p:cNvSpPr txBox="1"/>
          <p:nvPr/>
        </p:nvSpPr>
        <p:spPr>
          <a:xfrm>
            <a:off x="755650" y="5339975"/>
            <a:ext cx="7632700" cy="772107"/>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She is incorrect. Even though she has a £20 note, her total is £20 and 47 pence. She has 7 pence less than Mario’s total of £20 and 54 pence. </a:t>
            </a:r>
          </a:p>
        </p:txBody>
      </p: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1119" y="2808138"/>
            <a:ext cx="808179" cy="782180"/>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376" y="2817638"/>
            <a:ext cx="808179" cy="782180"/>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6374" y="3998869"/>
            <a:ext cx="692339" cy="692108"/>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3082" y="3976866"/>
            <a:ext cx="692339" cy="692108"/>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016" y="3382051"/>
            <a:ext cx="752992" cy="746108"/>
          </a:xfrm>
          <a:prstGeom prst="rect">
            <a:avLst/>
          </a:prstGeom>
        </p:spPr>
      </p:pic>
    </p:spTree>
    <p:extLst>
      <p:ext uri="{BB962C8B-B14F-4D97-AF65-F5344CB8AC3E}">
        <p14:creationId xmlns:p14="http://schemas.microsoft.com/office/powerpoint/2010/main" val="14780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20562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Pounds and Pence</a:t>
            </a:r>
          </a:p>
        </p:txBody>
      </p:sp>
      <p:sp>
        <p:nvSpPr>
          <p:cNvPr id="75" name="Rectangle 74"/>
          <p:cNvSpPr/>
          <p:nvPr/>
        </p:nvSpPr>
        <p:spPr>
          <a:xfrm>
            <a:off x="2503716"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503716"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79688" y="1873693"/>
            <a:ext cx="7608662" cy="1171512"/>
          </a:xfrm>
          <a:prstGeom prst="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55650" y="1248431"/>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Mario has these coins: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165" y="2167923"/>
            <a:ext cx="597970" cy="5938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260" y="2084557"/>
            <a:ext cx="808179" cy="78218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273" y="2233529"/>
            <a:ext cx="461807" cy="46267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5866" y="2170283"/>
            <a:ext cx="606867" cy="61072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8657" y="2167923"/>
            <a:ext cx="692339" cy="69210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160" y="2110251"/>
            <a:ext cx="606867" cy="610728"/>
          </a:xfrm>
          <a:prstGeom prst="rect">
            <a:avLst/>
          </a:prstGeom>
        </p:spPr>
      </p:pic>
      <p:sp>
        <p:nvSpPr>
          <p:cNvPr id="17" name="TextBox 16"/>
          <p:cNvSpPr txBox="1"/>
          <p:nvPr/>
        </p:nvSpPr>
        <p:spPr>
          <a:xfrm>
            <a:off x="779688" y="3154261"/>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What is the smallest amount Mario can make using 3 of his coins?</a:t>
            </a:r>
          </a:p>
        </p:txBody>
      </p:sp>
      <p:sp>
        <p:nvSpPr>
          <p:cNvPr id="18" name="TextBox 17"/>
          <p:cNvSpPr txBox="1"/>
          <p:nvPr/>
        </p:nvSpPr>
        <p:spPr>
          <a:xfrm>
            <a:off x="755650" y="3745647"/>
            <a:ext cx="7632700" cy="772107"/>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Mario would need to use his 3 lowest value coins 20p, 5p and 2p. The smallest amount Mario can make is 27 pence.</a:t>
            </a:r>
          </a:p>
        </p:txBody>
      </p:sp>
      <p:sp>
        <p:nvSpPr>
          <p:cNvPr id="19" name="TextBox 18"/>
          <p:cNvSpPr txBox="1"/>
          <p:nvPr/>
        </p:nvSpPr>
        <p:spPr>
          <a:xfrm>
            <a:off x="771677" y="4632209"/>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What is the greatest amount Mario can make using 3 coins?</a:t>
            </a:r>
          </a:p>
        </p:txBody>
      </p:sp>
      <p:sp>
        <p:nvSpPr>
          <p:cNvPr id="20" name="TextBox 19"/>
          <p:cNvSpPr txBox="1"/>
          <p:nvPr/>
        </p:nvSpPr>
        <p:spPr>
          <a:xfrm>
            <a:off x="747639" y="5223595"/>
            <a:ext cx="7632700" cy="772107"/>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Mario would need to use his highest value coins £2 and 2 £1 coins. The greatest amount Mario can make is £4.</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9" name="Rectangle 8"/>
          <p:cNvSpPr/>
          <p:nvPr/>
        </p:nvSpPr>
        <p:spPr>
          <a:xfrm>
            <a:off x="447429" y="670981"/>
            <a:ext cx="2056287"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Pounds and Pence</a:t>
            </a:r>
          </a:p>
        </p:txBody>
      </p:sp>
      <p:sp>
        <p:nvSpPr>
          <p:cNvPr id="75" name="Rectangle 74"/>
          <p:cNvSpPr/>
          <p:nvPr/>
        </p:nvSpPr>
        <p:spPr>
          <a:xfrm>
            <a:off x="2503716"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503716"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79688" y="1873693"/>
            <a:ext cx="7608662" cy="1053850"/>
          </a:xfrm>
          <a:prstGeom prst="rect">
            <a:avLst/>
          </a:prstGeom>
          <a:solidFill>
            <a:schemeClr val="bg1"/>
          </a:solidFill>
          <a:ln w="3810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55650" y="1248431"/>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Mario has these coins: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5165" y="2111079"/>
            <a:ext cx="597970" cy="59388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260" y="2027713"/>
            <a:ext cx="808179" cy="78218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273" y="2176685"/>
            <a:ext cx="461807" cy="46267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5866" y="2113439"/>
            <a:ext cx="606867" cy="61072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8657" y="2111079"/>
            <a:ext cx="692339" cy="69210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1160" y="2053407"/>
            <a:ext cx="606867" cy="610728"/>
          </a:xfrm>
          <a:prstGeom prst="rect">
            <a:avLst/>
          </a:prstGeom>
        </p:spPr>
      </p:pic>
      <p:sp>
        <p:nvSpPr>
          <p:cNvPr id="17" name="TextBox 16"/>
          <p:cNvSpPr txBox="1"/>
          <p:nvPr/>
        </p:nvSpPr>
        <p:spPr>
          <a:xfrm>
            <a:off x="779688" y="3016676"/>
            <a:ext cx="7632700" cy="495108"/>
          </a:xfrm>
          <a:prstGeom prst="rect">
            <a:avLst/>
          </a:prstGeom>
          <a:solidFill>
            <a:srgbClr val="AFDEF8"/>
          </a:solidFill>
          <a:ln w="28575">
            <a:noFill/>
          </a:ln>
        </p:spPr>
        <p:txBody>
          <a:bodyPr wrap="square" lIns="108000" tIns="108000" rIns="108000" bIns="108000" rtlCol="0">
            <a:spAutoFit/>
          </a:bodyPr>
          <a:lstStyle/>
          <a:p>
            <a:pPr algn="ctr"/>
            <a:r>
              <a:rPr lang="en-GB" dirty="0"/>
              <a:t>How many different amounts could Mario can make using 2 coins?</a:t>
            </a:r>
          </a:p>
        </p:txBody>
      </p:sp>
      <p:sp>
        <p:nvSpPr>
          <p:cNvPr id="22" name="TextBox 21"/>
          <p:cNvSpPr txBox="1"/>
          <p:nvPr/>
        </p:nvSpPr>
        <p:spPr>
          <a:xfrm>
            <a:off x="871505" y="3611250"/>
            <a:ext cx="3665528" cy="1326105"/>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£2 + £1 = £3</a:t>
            </a:r>
          </a:p>
          <a:p>
            <a:pPr algn="ctr"/>
            <a:r>
              <a:rPr lang="en-GB" dirty="0"/>
              <a:t>£2 + 20p = £2 and 20 pence</a:t>
            </a:r>
          </a:p>
          <a:p>
            <a:pPr algn="ctr"/>
            <a:r>
              <a:rPr lang="en-GB" dirty="0"/>
              <a:t>£2 + 5p = £2 and 5 pence</a:t>
            </a:r>
          </a:p>
          <a:p>
            <a:pPr algn="ctr"/>
            <a:r>
              <a:rPr lang="en-GB" dirty="0"/>
              <a:t>£2 + 2p = £2 and 2 pence</a:t>
            </a:r>
          </a:p>
        </p:txBody>
      </p:sp>
      <p:sp>
        <p:nvSpPr>
          <p:cNvPr id="23" name="TextBox 22"/>
          <p:cNvSpPr txBox="1"/>
          <p:nvPr/>
        </p:nvSpPr>
        <p:spPr>
          <a:xfrm>
            <a:off x="2704269" y="5036821"/>
            <a:ext cx="3665528" cy="1049106"/>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20p + 5p = 25 pence</a:t>
            </a:r>
          </a:p>
          <a:p>
            <a:pPr algn="ctr"/>
            <a:r>
              <a:rPr lang="en-GB" dirty="0"/>
              <a:t>20p + 2p = 22 pence</a:t>
            </a:r>
          </a:p>
          <a:p>
            <a:pPr algn="ctr"/>
            <a:r>
              <a:rPr lang="en-GB" dirty="0"/>
              <a:t>5p + 2p = 7p</a:t>
            </a:r>
          </a:p>
        </p:txBody>
      </p:sp>
      <p:sp>
        <p:nvSpPr>
          <p:cNvPr id="24" name="TextBox 23"/>
          <p:cNvSpPr txBox="1"/>
          <p:nvPr/>
        </p:nvSpPr>
        <p:spPr>
          <a:xfrm>
            <a:off x="4596038" y="3611249"/>
            <a:ext cx="3665528" cy="1326105"/>
          </a:xfrm>
          <a:prstGeom prst="rect">
            <a:avLst/>
          </a:prstGeom>
          <a:solidFill>
            <a:schemeClr val="bg1"/>
          </a:solidFill>
          <a:ln w="28575">
            <a:solidFill>
              <a:srgbClr val="87BD31"/>
            </a:solidFill>
          </a:ln>
        </p:spPr>
        <p:txBody>
          <a:bodyPr wrap="square" lIns="108000" tIns="108000" rIns="108000" bIns="108000" rtlCol="0">
            <a:spAutoFit/>
          </a:bodyPr>
          <a:lstStyle/>
          <a:p>
            <a:pPr algn="ctr"/>
            <a:r>
              <a:rPr lang="en-GB" dirty="0"/>
              <a:t>£1 + £1 = £2</a:t>
            </a:r>
          </a:p>
          <a:p>
            <a:pPr algn="ctr"/>
            <a:r>
              <a:rPr lang="en-GB" dirty="0"/>
              <a:t>£1 + 20p = £1 and 20 pence</a:t>
            </a:r>
          </a:p>
          <a:p>
            <a:pPr algn="ctr"/>
            <a:r>
              <a:rPr lang="en-GB" dirty="0"/>
              <a:t>£1 + 5p = £1 and 5 pence</a:t>
            </a:r>
          </a:p>
          <a:p>
            <a:pPr algn="ctr"/>
            <a:r>
              <a:rPr lang="en-GB" dirty="0"/>
              <a:t>£1 + 2p = £1 and 2 pence</a:t>
            </a:r>
          </a:p>
        </p:txBody>
      </p:sp>
    </p:spTree>
    <p:extLst>
      <p:ext uri="{BB962C8B-B14F-4D97-AF65-F5344CB8AC3E}">
        <p14:creationId xmlns:p14="http://schemas.microsoft.com/office/powerpoint/2010/main" val="246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39</TotalTime>
  <Words>547</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Tuffy-TTF</vt:lpstr>
      <vt:lpstr>Arial</vt:lpstr>
      <vt:lpstr>Twinkl</vt:lpstr>
      <vt:lpstr>Tuffy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Leather</dc:creator>
  <cp:lastModifiedBy>Kirsty Willcock</cp:lastModifiedBy>
  <cp:revision>7</cp:revision>
  <dcterms:created xsi:type="dcterms:W3CDTF">2019-12-17T14:24:22Z</dcterms:created>
  <dcterms:modified xsi:type="dcterms:W3CDTF">2020-05-06T11:58:50Z</dcterms:modified>
</cp:coreProperties>
</file>