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61"/>
  </p:notesMasterIdLst>
  <p:sldIdLst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84" r:id="rId22"/>
    <p:sldId id="271" r:id="rId23"/>
    <p:sldId id="285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6" r:id="rId33"/>
    <p:sldId id="280" r:id="rId34"/>
    <p:sldId id="281" r:id="rId35"/>
    <p:sldId id="282" r:id="rId36"/>
    <p:sldId id="283" r:id="rId37"/>
    <p:sldId id="287" r:id="rId38"/>
    <p:sldId id="288" r:id="rId39"/>
    <p:sldId id="291" r:id="rId40"/>
    <p:sldId id="289" r:id="rId41"/>
    <p:sldId id="290" r:id="rId42"/>
    <p:sldId id="293" r:id="rId43"/>
    <p:sldId id="294" r:id="rId44"/>
    <p:sldId id="295" r:id="rId45"/>
    <p:sldId id="296" r:id="rId46"/>
    <p:sldId id="305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6" r:id="rId56"/>
    <p:sldId id="307" r:id="rId57"/>
    <p:sldId id="308" r:id="rId58"/>
    <p:sldId id="309" r:id="rId59"/>
    <p:sldId id="310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66E50-B091-428D-A88B-B84436B9E8E2}" type="datetimeFigureOut">
              <a:rPr lang="en-GB" smtClean="0"/>
              <a:t>10/02/2021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F15FE-EE36-4FF6-9053-AB3801735B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8828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6EC908E-3BD1-479A-A5F4-35A3582BDFE0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5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DDB6B54-0F3F-484C-85E8-F258E0288733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6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D29BA7F-CE8B-4363-B944-439694EE5ACC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0279" name="Slide Number Placeholder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33E7102-5815-47F4-ACC7-28A0372950C4}" type="slidenum">
              <a:rPr lang="en-US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1300" name="Slide Number Placeholder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18FBFB1-D0DE-4620-91B9-18D87E62739B}" type="slidenum">
              <a:rPr lang="en-US" altLang="en-US" sz="13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6EC908E-3BD1-479A-A5F4-35A3582BDFE0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5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DDB6B54-0F3F-484C-85E8-F258E0288733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6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D29BA7F-CE8B-4363-B944-439694EE5ACC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0279" name="Slide Number Placeholder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33E7102-5815-47F4-ACC7-28A0372950C4}" type="slidenum">
              <a:rPr lang="en-US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1300" name="Slide Number Placeholder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18FBFB1-D0DE-4620-91B9-18D87E62739B}" type="slidenum">
              <a:rPr lang="en-US" altLang="en-US" sz="13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1300" name="Slide Number Placeholder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18FBFB1-D0DE-4620-91B9-18D87E62739B}" type="slidenum">
              <a:rPr lang="en-US" altLang="en-US" sz="13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2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2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2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2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9BC10CB-098F-46D4-A126-51C6A925C347}" type="slidenum">
              <a:rPr lang="en-GB" altLang="en-US">
                <a:solidFill>
                  <a:srgbClr val="000000"/>
                </a:solidFill>
              </a:rPr>
              <a:pPr/>
              <a:t>3</a:t>
            </a:fld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12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13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2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52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52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52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525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52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6F29E29-0766-4543-9ABB-70EEA469FE16}" type="slidenum">
              <a:rPr lang="en-GB" altLang="en-US">
                <a:solidFill>
                  <a:srgbClr val="000000"/>
                </a:solidFill>
              </a:rPr>
              <a:pPr/>
              <a:t>6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6EC908E-3BD1-479A-A5F4-35A3582BDFE0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5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DDB6B54-0F3F-484C-85E8-F258E0288733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6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D29BA7F-CE8B-4363-B944-439694EE5ACC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0279" name="Slide Number Placeholder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33E7102-5815-47F4-ACC7-28A0372950C4}" type="slidenum">
              <a:rPr lang="en-US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1300" name="Slide Number Placeholder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18FBFB1-D0DE-4620-91B9-18D87E62739B}" type="slidenum">
              <a:rPr lang="en-US" altLang="en-US" sz="13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6EC908E-3BD1-479A-A5F4-35A3582BDFE0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5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DDB6B54-0F3F-484C-85E8-F258E0288733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6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D29BA7F-CE8B-4363-B944-439694EE5ACC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0279" name="Slide Number Placeholder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33E7102-5815-47F4-ACC7-28A0372950C4}" type="slidenum">
              <a:rPr lang="en-US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1300" name="Slide Number Placeholder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418FBFB1-D0DE-4620-91B9-18D87E62739B}" type="slidenum">
              <a:rPr lang="en-US" altLang="en-US" sz="13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altLang="en-US" sz="13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D6EC908E-3BD1-479A-A5F4-35A3582BDFE0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5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8DDB6B54-0F3F-484C-85E8-F258E0288733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6" name="Rectangle 7"/>
          <p:cNvSpPr txBox="1">
            <a:spLocks noGrp="1" noChangeArrowheads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D29BA7F-CE8B-4363-B944-439694EE5ACC}" type="slidenum">
              <a:rPr lang="en-GB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GB" altLang="en-US" sz="1300">
              <a:solidFill>
                <a:prstClr val="black"/>
              </a:solidFill>
            </a:endParaRPr>
          </a:p>
        </p:txBody>
      </p:sp>
      <p:sp>
        <p:nvSpPr>
          <p:cNvPr id="3102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0278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310279" name="Slide Number Placeholder 3"/>
          <p:cNvSpPr txBox="1">
            <a:spLocks noGrp="1"/>
          </p:cNvSpPr>
          <p:nvPr/>
        </p:nvSpPr>
        <p:spPr bwMode="auto">
          <a:xfrm>
            <a:off x="3885453" y="8685331"/>
            <a:ext cx="297094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55" tIns="47627" rIns="95255" bIns="47627" anchor="b"/>
          <a:lstStyle>
            <a:lvl1pPr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65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33E7102-5815-47F4-ACC7-28A0372950C4}" type="slidenum">
              <a:rPr lang="en-US" altLang="en-US" sz="1300">
                <a:solidFill>
                  <a:prstClr val="black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altLang="en-US" sz="13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B999-FECB-444F-8D9F-907969039A5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7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1911-210E-418C-8400-77F46537912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38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2230E-246E-4BE8-BF0D-7E192A79BF0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56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lt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GB" alt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876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56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2578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563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856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17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112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84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4B166-FDC7-4398-A6F0-4B88C67721B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56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1593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153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9832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AC673D04-76DD-4D11-B171-4DDE644E2624}" type="datetimeFigureOut">
              <a:rPr lang="en-GB"/>
              <a:pPr>
                <a:defRPr/>
              </a:pPr>
              <a:t>10/02/2021</a:t>
            </a:fld>
            <a:endParaRPr lang="en-GB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2BFB7FFC-AC83-4592-99C8-8509F360FF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761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27F1D1-213A-4E55-B499-4E1C0B6EC69E}" type="datetimeFigureOut">
              <a:rPr lang="en-GB"/>
              <a:pPr>
                <a:defRPr/>
              </a:pPr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382E172-D1C4-4AD7-A5E7-60FD41165C3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246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7D3E5CB3-E9CC-415F-A2F1-9F2736136D65}" type="datetimeFigureOut">
              <a:rPr lang="en-GB"/>
              <a:pPr>
                <a:defRPr/>
              </a:pPr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B5919B5F-7627-4D27-A995-EC679176CA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080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1CB91C2-AF1E-4932-A04A-16FC9875C69B}" type="datetimeFigureOut">
              <a:rPr lang="en-GB"/>
              <a:pPr>
                <a:defRPr/>
              </a:pPr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2A6D07A-188E-4D32-A81D-0A3BC198B1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5489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A76733-0F0E-4C4A-9B66-1313B4427C26}" type="datetimeFigureOut">
              <a:rPr lang="en-GB"/>
              <a:pPr>
                <a:defRPr/>
              </a:pPr>
              <a:t>10/02/2021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7E8295-FE0F-43D3-A27F-50A358F710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366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76FE38-1736-4212-B862-3A04B1414C45}" type="datetimeFigureOut">
              <a:rPr lang="en-GB"/>
              <a:pPr>
                <a:defRPr/>
              </a:pPr>
              <a:t>10/02/2021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BB1B1A6-41BD-4EF6-B00A-6752B81E33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032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2807C5-BC96-49AB-B068-C2E9FA3F93AF}" type="datetimeFigureOut">
              <a:rPr lang="en-GB"/>
              <a:pPr>
                <a:defRPr/>
              </a:pPr>
              <a:t>10/02/2021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F579BCE-4803-48F0-8D62-68A5854F47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269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DCE74-59CF-4115-B164-C9C0BE55C92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80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B32517C-D475-43B0-9932-39777B230381}" type="datetimeFigureOut">
              <a:rPr lang="en-GB"/>
              <a:pPr>
                <a:defRPr/>
              </a:pPr>
              <a:t>10/02/2021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87D9F0F-286D-416D-BF67-CBADBC82DD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6497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3DE907A-C371-4541-8562-DAF0836A398B}" type="datetimeFigureOut">
              <a:rPr lang="en-GB"/>
              <a:pPr>
                <a:defRPr/>
              </a:pPr>
              <a:t>10/02/2021</a:t>
            </a:fld>
            <a:endParaRPr lang="en-GB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BF74540-FA6A-4CD3-BC64-C31E2EC4ED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1822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7423980-83BF-4752-8BD3-EB392B80240F}" type="datetimeFigureOut">
              <a:rPr lang="en-GB"/>
              <a:pPr>
                <a:defRPr/>
              </a:pPr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1A83126-2585-434F-8E77-088489146B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289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AE30C98-9E08-4E0C-B263-826E1B832EB7}" type="datetimeFigureOut">
              <a:rPr lang="en-GB"/>
              <a:pPr>
                <a:defRPr/>
              </a:pPr>
              <a:t>10/02/2021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36820AA-6012-4405-9F46-16BDD0C9C1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0915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pic>
        <p:nvPicPr>
          <p:cNvPr id="5" name="Picture 3" descr="D:\FRONTPAGE THEMES\NATURE\ANABNR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F3D86F-99CB-4D84-8D5C-6FE712E9CB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046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360E8A-A3B9-4491-9E35-6E7FCD10CE87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852218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EFF9931-B697-4584-A32D-6703E1B7250D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905556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99B95A8-F1F7-4C66-B4DC-205D6790AA99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83605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4210F9-8AC5-4FE1-BA35-CAEE10E7316C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7080274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14262F-6ADA-47DD-9B61-B4230744C188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015940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3CA61-0A51-415D-8F26-E228B356E38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465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1340FB3-FC17-4566-89CA-8C79447699E1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66030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7BA0860-DD7E-4EDE-9EEE-F6ECA4779A8C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4202621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7A131FC-0058-484D-BEE6-F523A6447664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538937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9A32DB1-A50D-437D-A639-6B66527AEF3C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251846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D3D55D5-B491-4AD0-8378-050ADFC7237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148969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pic>
        <p:nvPicPr>
          <p:cNvPr id="5" name="Picture 3" descr="D:\FRONTPAGE THEMES\NATURE\ANABNR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 eaLnBrk="0" hangingPunct="0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3EE33E-8386-4CD3-91BF-3F5C96D7DE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6122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8048910-583A-45B8-8FB3-1613D37D6F79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596229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8801D8A-A33F-4C2B-BD41-DE8BE57A16EC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9000874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B20671C-8650-4AF7-BD74-124217033F07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985071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CD20AD8-F275-4C80-83BE-9B40A92662A2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339024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46F55-7528-45F0-9FA2-9120C4C5090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24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4A32965-2A5F-40A9-9490-FB6793348915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844112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E426888-F3F0-477C-9BA1-9058AE029C3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0292467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729E23-7B96-4E7C-95CB-61365C7F514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903752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E94FC7C-5B30-4BA4-905F-E55735852450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518891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0B6553A-5B64-406D-8302-A2473BFE9645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2201490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8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C6E53FC-DAEC-4351-B048-0E6C6DEE1B4A}" type="slidenum">
              <a:rPr lang="en-US" altLang="en-US"/>
              <a:pPr>
                <a:defRPr/>
              </a:pPr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3550509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B999-FECB-444F-8D9F-907969039A5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33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4B166-FDC7-4398-A6F0-4B88C67721B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55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DCE74-59CF-4115-B164-C9C0BE55C92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381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3CA61-0A51-415D-8F26-E228B356E38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01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C64B1-0991-4D28-8ADB-459BA04F222F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613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46F55-7528-45F0-9FA2-9120C4C5090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661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C64B1-0991-4D28-8ADB-459BA04F222F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454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EB387-8F08-4BB6-883E-39A56E4D0C5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685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684AC-2531-4E13-ADDD-F2644F68A9A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33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33FB8-D4AB-4C14-8309-3DF3E313F6A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730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1911-210E-418C-8400-77F46537912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998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2230E-246E-4BE8-BF0D-7E192A79BF0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8364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B999-FECB-444F-8D9F-907969039A5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090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E4B166-FDC7-4398-A6F0-4B88C67721B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256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DCE74-59CF-4115-B164-C9C0BE55C92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4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EB387-8F08-4BB6-883E-39A56E4D0C5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562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13CA61-0A51-415D-8F26-E228B356E38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534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246F55-7528-45F0-9FA2-9120C4C5090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816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C64B1-0991-4D28-8ADB-459BA04F222F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844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EB387-8F08-4BB6-883E-39A56E4D0C51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50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684AC-2531-4E13-ADDD-F2644F68A9A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137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33FB8-D4AB-4C14-8309-3DF3E313F6A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856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D1911-210E-418C-8400-77F46537912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726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8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8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2230E-246E-4BE8-BF0D-7E192A79BF0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230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1684AC-2531-4E13-ADDD-F2644F68A9A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4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33FB8-D4AB-4C14-8309-3DF3E313F6A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24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0957F3-CF6D-4E02-90DA-98DC0F4D72FB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98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7412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972C6D79-81EB-45CA-8739-0E650D2640E5}" type="datetimeFigureOut">
              <a:rPr lang="en-GB">
                <a:cs typeface="Arial" charset="0"/>
              </a:rPr>
              <a:pPr>
                <a:defRPr/>
              </a:pPr>
              <a:t>10/02/2021</a:t>
            </a:fld>
            <a:endParaRPr lang="en-GB">
              <a:cs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endParaRPr lang="en-GB">
              <a:cs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ED3EC7E1-4C7F-4882-882A-772ABD56DF90}" type="slidenum">
              <a:rPr lang="en-GB">
                <a:cs typeface="Arial" charset="0"/>
              </a:rPr>
              <a:pPr>
                <a:defRPr/>
              </a:pPr>
              <a:t>‹#›</a:t>
            </a:fld>
            <a:endParaRPr lang="en-GB">
              <a:cs typeface="Arial" charset="0"/>
            </a:endParaRPr>
          </a:p>
        </p:txBody>
      </p:sp>
      <p:grpSp>
        <p:nvGrpSpPr>
          <p:cNvPr id="1741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3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8196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8197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2A3D7A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2A3D7A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pic>
        <p:nvPicPr>
          <p:cNvPr id="18441" name="Picture 9" descr="C:\Wendy\anabnr2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2A3D7A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FA164E-E74E-4706-9969-D41F992CFEB0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/>
          </a:p>
        </p:txBody>
      </p:sp>
      <p:sp>
        <p:nvSpPr>
          <p:cNvPr id="1844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960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9220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9221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2A3D7A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2A3D7A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pic>
        <p:nvPicPr>
          <p:cNvPr id="19465" name="Picture 9" descr="C:\Wendy\anabnr2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en-US" sz="2400" smtClean="0">
              <a:solidFill>
                <a:srgbClr val="5B5249"/>
              </a:solidFill>
              <a:latin typeface="Times New Roman" pitchFamily="18" charset="0"/>
            </a:endParaRPr>
          </a:p>
        </p:txBody>
      </p:sp>
      <p:sp>
        <p:nvSpPr>
          <p:cNvPr id="71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rgbClr val="2A3D7A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81ACD5-FAFA-4DD6-B3E5-2119FA9FB66A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/>
          </a:p>
        </p:txBody>
      </p:sp>
      <p:sp>
        <p:nvSpPr>
          <p:cNvPr id="19468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24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457200" indent="-4572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370013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712913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0957F3-CF6D-4E02-90DA-98DC0F4D72FB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07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0957F3-CF6D-4E02-90DA-98DC0F4D72FB}" type="slidenum">
              <a:rPr lang="en-GB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38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solidFill>
            <a:srgbClr val="E63ADA"/>
          </a:solidFill>
        </p:spPr>
        <p:txBody>
          <a:bodyPr/>
          <a:lstStyle/>
          <a:p>
            <a:pPr algn="ctr" eaLnBrk="1" hangingPunct="1">
              <a:buNone/>
            </a:pPr>
            <a:r>
              <a:rPr lang="en-GB" altLang="en-US" sz="6600" b="1" dirty="0" smtClean="0">
                <a:latin typeface="Comic Sans MS" pitchFamily="66" charset="0"/>
              </a:rPr>
              <a:t>Monday</a:t>
            </a:r>
          </a:p>
          <a:p>
            <a:pPr algn="ctr" eaLnBrk="1" hangingPunct="1">
              <a:buFontTx/>
              <a:buNone/>
            </a:pPr>
            <a:endParaRPr lang="en-GB" altLang="en-US" sz="6600" b="1" dirty="0" smtClean="0"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sz="12000" b="1" dirty="0" smtClean="0">
                <a:latin typeface="Comic Sans MS" pitchFamily="66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22459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27088" y="1268413"/>
            <a:ext cx="6781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600" b="1" dirty="0">
                <a:solidFill>
                  <a:srgbClr val="5B5249"/>
                </a:solidFill>
                <a:latin typeface="Monotype Corsiva" pitchFamily="66" charset="0"/>
                <a:cs typeface="Arial" charset="0"/>
              </a:rPr>
              <a:t>I have yellow stripes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11188" y="2330450"/>
            <a:ext cx="8305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600" b="1">
                <a:solidFill>
                  <a:srgbClr val="5B5249"/>
                </a:solidFill>
                <a:latin typeface="Monotype Corsiva" pitchFamily="66" charset="0"/>
                <a:cs typeface="Arial" charset="0"/>
              </a:rPr>
              <a:t>I fly to all the flowers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9750" y="3597275"/>
            <a:ext cx="78486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600" b="1">
                <a:solidFill>
                  <a:srgbClr val="5B5249"/>
                </a:solidFill>
                <a:latin typeface="Monotype Corsiva" pitchFamily="66" charset="0"/>
                <a:cs typeface="Arial" charset="0"/>
              </a:rPr>
              <a:t>I’m making honey.</a:t>
            </a:r>
          </a:p>
        </p:txBody>
      </p:sp>
      <p:pic>
        <p:nvPicPr>
          <p:cNvPr id="158725" name="Picture 7" descr="Cute Animated Honey Bee Gifs at Best Anima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162052" cy="316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1" y="1340768"/>
            <a:ext cx="853023" cy="102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084" y="3645378"/>
            <a:ext cx="836591" cy="100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149" y="2376906"/>
            <a:ext cx="67627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50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84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autoUpdateAnimBg="0"/>
      <p:bldP spid="18436" grpId="0" build="p" autoUpdateAnimBg="0"/>
      <p:bldP spid="18437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7" name="TextBox 1"/>
          <p:cNvSpPr txBox="1">
            <a:spLocks noChangeArrowheads="1"/>
          </p:cNvSpPr>
          <p:nvPr/>
        </p:nvSpPr>
        <p:spPr bwMode="auto">
          <a:xfrm>
            <a:off x="755650" y="115888"/>
            <a:ext cx="70564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400" dirty="0">
                <a:solidFill>
                  <a:srgbClr val="FFFFFF"/>
                </a:solidFill>
                <a:latin typeface="Forte" pitchFamily="66" charset="0"/>
              </a:rPr>
              <a:t>Listen to the sounds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400" dirty="0">
                <a:solidFill>
                  <a:srgbClr val="FFFFFF"/>
                </a:solidFill>
                <a:latin typeface="Forte" pitchFamily="66" charset="0"/>
              </a:rPr>
              <a:t>Hear the cry of the lone wolf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400" dirty="0">
                <a:solidFill>
                  <a:srgbClr val="FFFFFF"/>
                </a:solidFill>
                <a:latin typeface="Forte" pitchFamily="66" charset="0"/>
              </a:rPr>
              <a:t>Echoing at </a:t>
            </a:r>
            <a:r>
              <a:rPr lang="en-GB" altLang="en-US" sz="4400" dirty="0" smtClean="0">
                <a:solidFill>
                  <a:srgbClr val="FFFFFF"/>
                </a:solidFill>
                <a:latin typeface="Forte" pitchFamily="66" charset="0"/>
              </a:rPr>
              <a:t>night.</a:t>
            </a:r>
            <a:endParaRPr lang="en-GB" altLang="en-US" sz="4400" dirty="0">
              <a:solidFill>
                <a:srgbClr val="FFFFFF"/>
              </a:solidFill>
              <a:latin typeface="Forte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99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altLang="en-US" dirty="0" smtClean="0"/>
              <a:t>Your Task</a:t>
            </a:r>
          </a:p>
          <a:p>
            <a:endParaRPr lang="en-GB" altLang="en-US" dirty="0" smtClean="0"/>
          </a:p>
          <a:p>
            <a:pPr algn="l"/>
            <a:r>
              <a:rPr lang="en-GB" altLang="en-US" dirty="0" smtClean="0"/>
              <a:t>Write a </a:t>
            </a:r>
            <a:r>
              <a:rPr lang="en-GB" altLang="en-US" dirty="0" err="1" smtClean="0"/>
              <a:t>cinquain</a:t>
            </a:r>
            <a:r>
              <a:rPr lang="en-GB" altLang="en-US" dirty="0" smtClean="0"/>
              <a:t> poem           Write a haiku poem</a:t>
            </a:r>
          </a:p>
          <a:p>
            <a:pPr algn="l"/>
            <a:r>
              <a:rPr lang="en-GB" altLang="en-US" sz="2400" dirty="0" smtClean="0"/>
              <a:t>with a subject of your choice                 </a:t>
            </a:r>
            <a:r>
              <a:rPr lang="en-GB" altLang="en-US" sz="2000" dirty="0"/>
              <a:t>with a subject of your choice</a:t>
            </a:r>
          </a:p>
          <a:p>
            <a:pPr algn="l"/>
            <a:endParaRPr lang="en-GB" altLang="en-US" sz="2400" dirty="0" smtClean="0"/>
          </a:p>
          <a:p>
            <a:pPr algn="l"/>
            <a:r>
              <a:rPr lang="en-GB" altLang="en-US" sz="2000" dirty="0" smtClean="0"/>
              <a:t>Line 1:  1 word title (noun)                                   1</a:t>
            </a:r>
            <a:r>
              <a:rPr lang="en-GB" altLang="en-US" sz="2000" baseline="30000" dirty="0" smtClean="0"/>
              <a:t>st</a:t>
            </a:r>
            <a:r>
              <a:rPr lang="en-GB" altLang="en-US" sz="2000" dirty="0" smtClean="0"/>
              <a:t> line - 5 syllables</a:t>
            </a:r>
          </a:p>
          <a:p>
            <a:pPr algn="l"/>
            <a:endParaRPr lang="en-GB" altLang="en-US" sz="2000" dirty="0" smtClean="0"/>
          </a:p>
          <a:p>
            <a:pPr algn="l"/>
            <a:r>
              <a:rPr lang="en-GB" altLang="en-US" sz="2000" dirty="0" smtClean="0"/>
              <a:t>Line 2:  2 adjectives                                             2</a:t>
            </a:r>
            <a:r>
              <a:rPr lang="en-GB" altLang="en-US" sz="2000" baseline="30000" dirty="0" smtClean="0"/>
              <a:t>nd</a:t>
            </a:r>
            <a:r>
              <a:rPr lang="en-GB" altLang="en-US" sz="2000" dirty="0" smtClean="0"/>
              <a:t> line - 7 syllables</a:t>
            </a:r>
          </a:p>
          <a:p>
            <a:pPr algn="l"/>
            <a:endParaRPr lang="en-GB" altLang="en-US" sz="2000" dirty="0" smtClean="0"/>
          </a:p>
          <a:p>
            <a:pPr algn="l"/>
            <a:r>
              <a:rPr lang="en-GB" altLang="en-US" sz="2000" dirty="0" smtClean="0"/>
              <a:t>Line 3:  3 words that express action (-</a:t>
            </a:r>
            <a:r>
              <a:rPr lang="en-GB" altLang="en-US" sz="2000" dirty="0" err="1" smtClean="0"/>
              <a:t>ing</a:t>
            </a:r>
            <a:r>
              <a:rPr lang="en-GB" altLang="en-US" sz="2000" dirty="0" smtClean="0"/>
              <a:t>)           3</a:t>
            </a:r>
            <a:r>
              <a:rPr lang="en-GB" altLang="en-US" sz="2000" baseline="30000" dirty="0" smtClean="0"/>
              <a:t>rd</a:t>
            </a:r>
            <a:r>
              <a:rPr lang="en-GB" altLang="en-US" sz="2000" dirty="0" smtClean="0"/>
              <a:t> line - 5 syllables</a:t>
            </a:r>
          </a:p>
          <a:p>
            <a:pPr algn="l"/>
            <a:endParaRPr lang="en-GB" altLang="en-US" sz="2000" dirty="0" smtClean="0"/>
          </a:p>
          <a:p>
            <a:pPr algn="l"/>
            <a:r>
              <a:rPr lang="en-GB" altLang="en-US" sz="2000" dirty="0" smtClean="0"/>
              <a:t>Line 4:  a phrase about the noun </a:t>
            </a:r>
          </a:p>
          <a:p>
            <a:pPr algn="l"/>
            <a:endParaRPr lang="en-GB" altLang="en-US" sz="2000" dirty="0" smtClean="0"/>
          </a:p>
          <a:p>
            <a:pPr algn="l"/>
            <a:r>
              <a:rPr lang="en-GB" altLang="en-US" sz="2000" dirty="0" smtClean="0"/>
              <a:t>Line 5:  1 synonym for the title</a:t>
            </a:r>
          </a:p>
          <a:p>
            <a:pPr algn="l"/>
            <a:endParaRPr lang="en-GB" altLang="en-US" dirty="0" smtClean="0"/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549275"/>
            <a:ext cx="91440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932363" y="549275"/>
            <a:ext cx="71437" cy="630872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09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solidFill>
            <a:srgbClr val="E63ADA"/>
          </a:solidFill>
        </p:spPr>
        <p:txBody>
          <a:bodyPr/>
          <a:lstStyle/>
          <a:p>
            <a:pPr algn="ctr" eaLnBrk="1" hangingPunct="1">
              <a:buNone/>
            </a:pPr>
            <a:r>
              <a:rPr lang="en-GB" altLang="en-US" sz="6600" b="1" dirty="0" smtClean="0">
                <a:latin typeface="Comic Sans MS" pitchFamily="66" charset="0"/>
              </a:rPr>
              <a:t>Tuesday</a:t>
            </a:r>
          </a:p>
          <a:p>
            <a:pPr algn="ctr" eaLnBrk="1" hangingPunct="1">
              <a:buFontTx/>
              <a:buNone/>
            </a:pPr>
            <a:endParaRPr lang="en-GB" altLang="en-US" sz="6600" b="1" dirty="0" smtClean="0"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sz="12000" b="1" dirty="0" smtClean="0">
                <a:latin typeface="Comic Sans MS" pitchFamily="66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368837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solidFill>
            <a:srgbClr val="66FF33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z="28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14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rgbClr val="CC00FF"/>
              </a:solidFill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CC00FF"/>
                </a:solidFill>
                <a:latin typeface="Comic Sans MS" pitchFamily="66" charset="0"/>
              </a:rPr>
              <a:t>    Learning Objective</a:t>
            </a:r>
            <a:r>
              <a:rPr lang="en-GB" altLang="en-US" sz="2800" dirty="0" smtClean="0">
                <a:latin typeface="Comic Sans MS" pitchFamily="66" charset="0"/>
              </a:rPr>
              <a:t> </a:t>
            </a:r>
          </a:p>
          <a:p>
            <a:pPr eaLnBrk="1" hangingPunct="1">
              <a:buFontTx/>
              <a:buNone/>
            </a:pPr>
            <a:endParaRPr lang="en-GB" altLang="en-US" sz="28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3000" dirty="0" smtClean="0">
                <a:latin typeface="Comic Sans MS" pitchFamily="66" charset="0"/>
              </a:rPr>
              <a:t>: to </a:t>
            </a:r>
            <a:r>
              <a:rPr lang="en-GB" altLang="en-US" sz="3000" dirty="0">
                <a:latin typeface="Comic Sans MS" pitchFamily="66" charset="0"/>
              </a:rPr>
              <a:t>be able to write in a range of poetry styles</a:t>
            </a:r>
            <a:endParaRPr lang="en-GB" altLang="en-US" sz="3000" dirty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3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3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dirty="0" smtClean="0"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None/>
            </a:pPr>
            <a:endParaRPr lang="en-GB" altLang="en-US" sz="12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</a:t>
            </a:r>
            <a:r>
              <a:rPr lang="en-GB" altLang="en-US" sz="2800" dirty="0" smtClean="0">
                <a:solidFill>
                  <a:srgbClr val="CC00FF"/>
                </a:solidFill>
                <a:latin typeface="Comic Sans MS" pitchFamily="66" charset="0"/>
              </a:rPr>
              <a:t>    </a:t>
            </a:r>
            <a:r>
              <a:rPr lang="en-GB" altLang="en-US" sz="3000" dirty="0" smtClean="0">
                <a:latin typeface="Comic Sans MS" pitchFamily="66" charset="0"/>
              </a:rPr>
              <a:t>      </a:t>
            </a:r>
            <a:endParaRPr lang="en-GB" altLang="en-US" sz="2800" dirty="0" smtClean="0">
              <a:latin typeface="Comic Sans MS" pitchFamily="66" charset="0"/>
            </a:endParaRP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4787900" y="333375"/>
            <a:ext cx="1728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9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sz="9600" dirty="0" smtClean="0">
                <a:latin typeface="Arial Rounded MT Bold" panose="020F0704030504030204" pitchFamily="34" charset="0"/>
              </a:rPr>
              <a:t>Kenning</a:t>
            </a:r>
            <a:endParaRPr lang="en-GB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880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Text Box 6"/>
          <p:cNvSpPr txBox="1">
            <a:spLocks noChangeArrowheads="1"/>
          </p:cNvSpPr>
          <p:nvPr/>
        </p:nvSpPr>
        <p:spPr bwMode="auto">
          <a:xfrm>
            <a:off x="155575" y="282575"/>
            <a:ext cx="8640763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>
                <a:solidFill>
                  <a:srgbClr val="000000"/>
                </a:solidFill>
                <a:latin typeface="Arial Rounded MT Bold" pitchFamily="34" charset="0"/>
              </a:rPr>
              <a:t>The word kenning is derived from the Old Norse phrase </a:t>
            </a:r>
            <a:r>
              <a:rPr lang="en-US" altLang="en-US" sz="4800" b="1" i="1" dirty="0" err="1">
                <a:solidFill>
                  <a:srgbClr val="000000"/>
                </a:solidFill>
                <a:latin typeface="Arial Rounded MT Bold" pitchFamily="34" charset="0"/>
              </a:rPr>
              <a:t>kenna</a:t>
            </a:r>
            <a:r>
              <a:rPr lang="en-US" altLang="en-US" sz="4800" b="1" i="1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US" altLang="en-US" sz="4800" b="1" i="1" dirty="0" err="1">
                <a:solidFill>
                  <a:srgbClr val="000000"/>
                </a:solidFill>
                <a:latin typeface="Arial Rounded MT Bold" pitchFamily="34" charset="0"/>
              </a:rPr>
              <a:t>eitt</a:t>
            </a:r>
            <a:r>
              <a:rPr lang="en-US" altLang="en-US" sz="4800" b="1" i="1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  <a:r>
              <a:rPr lang="en-US" altLang="en-US" sz="4800" b="1" i="1" dirty="0" err="1">
                <a:solidFill>
                  <a:srgbClr val="000000"/>
                </a:solidFill>
                <a:latin typeface="Arial Rounded MT Bold" pitchFamily="34" charset="0"/>
              </a:rPr>
              <a:t>við</a:t>
            </a:r>
            <a:r>
              <a:rPr lang="en-US" altLang="en-US" sz="4800" b="1" dirty="0">
                <a:solidFill>
                  <a:srgbClr val="000000"/>
                </a:solidFill>
                <a:latin typeface="Arial Rounded MT Bold" pitchFamily="34" charset="0"/>
              </a:rPr>
              <a:t>, which means "to express a thing in terms of another", and is found throughout Norse</a:t>
            </a:r>
            <a:r>
              <a:rPr lang="en-US" altLang="en-US" sz="4800" b="1" dirty="0" smtClean="0">
                <a:solidFill>
                  <a:srgbClr val="000000"/>
                </a:solidFill>
                <a:latin typeface="Arial Rounded MT Bold" pitchFamily="34" charset="0"/>
              </a:rPr>
              <a:t>,         Anglo-Saxon </a:t>
            </a:r>
            <a:r>
              <a:rPr lang="en-US" altLang="en-US" sz="4800" b="1" dirty="0">
                <a:solidFill>
                  <a:srgbClr val="000000"/>
                </a:solidFill>
                <a:latin typeface="Arial Rounded MT Bold" pitchFamily="34" charset="0"/>
              </a:rPr>
              <a:t>and Celtic literature.</a:t>
            </a:r>
            <a:r>
              <a:rPr lang="en-US" altLang="en-US" sz="4800" dirty="0">
                <a:solidFill>
                  <a:srgbClr val="000000"/>
                </a:solidFill>
                <a:latin typeface="Arial Rounded MT Bold" pitchFamily="34" charset="0"/>
              </a:rPr>
              <a:t> </a:t>
            </a:r>
          </a:p>
        </p:txBody>
      </p:sp>
      <p:sp>
        <p:nvSpPr>
          <p:cNvPr id="221187" name="Text Box 8"/>
          <p:cNvSpPr txBox="1">
            <a:spLocks noChangeArrowheads="1"/>
          </p:cNvSpPr>
          <p:nvPr/>
        </p:nvSpPr>
        <p:spPr bwMode="auto">
          <a:xfrm>
            <a:off x="4140200" y="3284538"/>
            <a:ext cx="446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GB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1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endParaRPr lang="en-GB" sz="6000" dirty="0" smtClean="0">
              <a:latin typeface="Arial Rounded MT Bold" panose="020F0704030504030204" pitchFamily="34" charset="0"/>
            </a:endParaRPr>
          </a:p>
          <a:p>
            <a:r>
              <a:rPr lang="en-GB" sz="6000" dirty="0" smtClean="0">
                <a:latin typeface="Arial Rounded MT Bold" panose="020F0704030504030204" pitchFamily="34" charset="0"/>
              </a:rPr>
              <a:t>Put this PowerPoint as a slide show so that you don’t see the answer to my questions.</a:t>
            </a:r>
            <a:endParaRPr lang="en-GB" sz="6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244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388" y="188913"/>
            <a:ext cx="8785225" cy="6480175"/>
          </a:xfrm>
          <a:solidFill>
            <a:srgbClr val="FF0000"/>
          </a:solidFill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3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What do you think the poem below is about?</a:t>
            </a:r>
            <a:r>
              <a:rPr lang="en-GB" altLang="en-US" sz="3000" dirty="0" smtClean="0"/>
              <a:t>	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altLang="en-US" sz="48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4800" dirty="0" smtClean="0"/>
              <a:t>Night prowler,</a:t>
            </a:r>
            <a:br>
              <a:rPr lang="en-GB" altLang="en-US" sz="4800" dirty="0" smtClean="0"/>
            </a:br>
            <a:r>
              <a:rPr lang="en-GB" altLang="en-US" sz="4800" dirty="0" smtClean="0"/>
              <a:t>Midnight howler,</a:t>
            </a:r>
            <a:br>
              <a:rPr lang="en-GB" altLang="en-US" sz="4800" dirty="0" smtClean="0"/>
            </a:br>
            <a:r>
              <a:rPr lang="en-GB" altLang="en-US" sz="4800" dirty="0" smtClean="0"/>
              <a:t>Meat hunter,</a:t>
            </a:r>
            <a:br>
              <a:rPr lang="en-GB" altLang="en-US" sz="4800" dirty="0" smtClean="0"/>
            </a:br>
            <a:r>
              <a:rPr lang="en-GB" altLang="en-US" sz="4800" dirty="0" smtClean="0"/>
              <a:t>Air sniffer,</a:t>
            </a:r>
            <a:br>
              <a:rPr lang="en-GB" altLang="en-US" sz="4800" dirty="0" smtClean="0"/>
            </a:br>
            <a:r>
              <a:rPr lang="en-GB" altLang="en-US" sz="4800" dirty="0" smtClean="0"/>
              <a:t>Hackle raiser,</a:t>
            </a:r>
            <a:br>
              <a:rPr lang="en-GB" altLang="en-US" sz="4800" dirty="0" smtClean="0"/>
            </a:br>
            <a:r>
              <a:rPr lang="en-GB" altLang="en-US" sz="4800" dirty="0" smtClean="0"/>
              <a:t>Throat ripper.</a:t>
            </a:r>
          </a:p>
        </p:txBody>
      </p:sp>
    </p:spTree>
    <p:extLst>
      <p:ext uri="{BB962C8B-B14F-4D97-AF65-F5344CB8AC3E}">
        <p14:creationId xmlns:p14="http://schemas.microsoft.com/office/powerpoint/2010/main" val="29965830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85775" y="620713"/>
            <a:ext cx="8229600" cy="4525962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altLang="en-US" sz="6000" smtClean="0"/>
              <a:t>A wolf</a:t>
            </a:r>
          </a:p>
        </p:txBody>
      </p:sp>
      <p:pic>
        <p:nvPicPr>
          <p:cNvPr id="2232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205038"/>
            <a:ext cx="6394450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1968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solidFill>
            <a:srgbClr val="66FF33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z="28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14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rgbClr val="CC00FF"/>
              </a:solidFill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CC00FF"/>
                </a:solidFill>
                <a:latin typeface="Comic Sans MS" pitchFamily="66" charset="0"/>
              </a:rPr>
              <a:t>    Learning Objective</a:t>
            </a:r>
            <a:r>
              <a:rPr lang="en-GB" altLang="en-US" sz="2800" dirty="0" smtClean="0">
                <a:latin typeface="Comic Sans MS" pitchFamily="66" charset="0"/>
              </a:rPr>
              <a:t> </a:t>
            </a:r>
          </a:p>
          <a:p>
            <a:pPr eaLnBrk="1" hangingPunct="1">
              <a:buFontTx/>
              <a:buNone/>
            </a:pPr>
            <a:endParaRPr lang="en-GB" altLang="en-US" sz="28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 </a:t>
            </a:r>
            <a:r>
              <a:rPr lang="en-GB" altLang="en-US" sz="3000" dirty="0" smtClean="0">
                <a:latin typeface="Comic Sans MS" pitchFamily="66" charset="0"/>
              </a:rPr>
              <a:t>: to be able to </a:t>
            </a:r>
            <a:r>
              <a:rPr lang="en-GB" altLang="en-US" sz="3000" dirty="0" smtClean="0">
                <a:latin typeface="Comic Sans MS" pitchFamily="66" charset="0"/>
              </a:rPr>
              <a:t>write in </a:t>
            </a:r>
            <a:r>
              <a:rPr lang="en-GB" altLang="en-US" sz="3000" dirty="0" smtClean="0">
                <a:latin typeface="Comic Sans MS" pitchFamily="66" charset="0"/>
              </a:rPr>
              <a:t>a range of poetry styles </a:t>
            </a:r>
          </a:p>
          <a:p>
            <a:pPr eaLnBrk="1" hangingPunct="1">
              <a:buFontTx/>
              <a:buNone/>
            </a:pPr>
            <a:r>
              <a:rPr lang="en-GB" altLang="en-US" sz="3000" dirty="0">
                <a:latin typeface="Comic Sans MS" pitchFamily="66" charset="0"/>
              </a:rPr>
              <a:t> </a:t>
            </a:r>
            <a:endParaRPr lang="en-GB" altLang="en-US" sz="3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3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3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dirty="0" smtClean="0"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None/>
            </a:pPr>
            <a:endParaRPr lang="en-GB" altLang="en-US" sz="12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</a:t>
            </a:r>
            <a:r>
              <a:rPr lang="en-GB" altLang="en-US" sz="2800" dirty="0" smtClean="0">
                <a:solidFill>
                  <a:srgbClr val="CC00FF"/>
                </a:solidFill>
                <a:latin typeface="Comic Sans MS" pitchFamily="66" charset="0"/>
              </a:rPr>
              <a:t>    </a:t>
            </a:r>
            <a:r>
              <a:rPr lang="en-GB" altLang="en-US" sz="3000" dirty="0" smtClean="0">
                <a:latin typeface="Comic Sans MS" pitchFamily="66" charset="0"/>
              </a:rPr>
              <a:t>      </a:t>
            </a:r>
            <a:endParaRPr lang="en-GB" altLang="en-US" sz="2800" dirty="0" smtClean="0">
              <a:latin typeface="Comic Sans MS" pitchFamily="66" charset="0"/>
            </a:endParaRP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4787900" y="333375"/>
            <a:ext cx="1728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388" y="188913"/>
            <a:ext cx="8713787" cy="6480175"/>
          </a:xfrm>
          <a:solidFill>
            <a:srgbClr val="0070C0"/>
          </a:solidFill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r>
              <a:rPr lang="en-GB" altLang="en-US" sz="3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What do you think the poem below is about?</a:t>
            </a:r>
            <a:r>
              <a:rPr lang="en-GB" altLang="en-US" sz="2800" dirty="0" smtClean="0"/>
              <a:t>	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2800" dirty="0" smtClean="0"/>
              <a:t>	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altLang="en-US" sz="28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3600" dirty="0" smtClean="0"/>
              <a:t>Fish </a:t>
            </a:r>
            <a:r>
              <a:rPr lang="en-GB" altLang="en-US" sz="3600" dirty="0" err="1" smtClean="0"/>
              <a:t>scarer</a:t>
            </a:r>
            <a:r>
              <a:rPr lang="en-GB" altLang="en-US" sz="3600" dirty="0" smtClean="0"/>
              <a:t>,</a:t>
            </a:r>
            <a:br>
              <a:rPr lang="en-GB" altLang="en-US" sz="3600" dirty="0" smtClean="0"/>
            </a:br>
            <a:r>
              <a:rPr lang="en-GB" altLang="en-US" sz="3600" dirty="0" smtClean="0"/>
              <a:t>Body </a:t>
            </a:r>
            <a:r>
              <a:rPr lang="en-GB" altLang="en-US" sz="3600" dirty="0" err="1" smtClean="0"/>
              <a:t>tearer</a:t>
            </a:r>
            <a:r>
              <a:rPr lang="en-GB" altLang="en-US" sz="3600" dirty="0" smtClean="0"/>
              <a:t>,</a:t>
            </a:r>
            <a:br>
              <a:rPr lang="en-GB" altLang="en-US" sz="3600" dirty="0" smtClean="0"/>
            </a:br>
            <a:r>
              <a:rPr lang="en-GB" altLang="en-US" sz="3600" dirty="0" smtClean="0"/>
              <a:t>Sea hunter,</a:t>
            </a:r>
            <a:br>
              <a:rPr lang="en-GB" altLang="en-US" sz="3600" dirty="0" smtClean="0"/>
            </a:br>
            <a:r>
              <a:rPr lang="en-GB" altLang="en-US" sz="3600" dirty="0" smtClean="0"/>
              <a:t>Limb cruncher,</a:t>
            </a:r>
            <a:br>
              <a:rPr lang="en-GB" altLang="en-US" sz="3600" dirty="0" smtClean="0"/>
            </a:br>
            <a:r>
              <a:rPr lang="en-GB" altLang="en-US" sz="3600" dirty="0" smtClean="0"/>
              <a:t>Fish scoffer,</a:t>
            </a:r>
            <a:br>
              <a:rPr lang="en-GB" altLang="en-US" sz="3600" dirty="0" smtClean="0"/>
            </a:br>
            <a:r>
              <a:rPr lang="en-GB" altLang="en-US" sz="3600" dirty="0" smtClean="0"/>
              <a:t>Bone crusher,</a:t>
            </a:r>
            <a:br>
              <a:rPr lang="en-GB" altLang="en-US" sz="3600" dirty="0" smtClean="0"/>
            </a:br>
            <a:r>
              <a:rPr lang="en-GB" altLang="en-US" sz="3600" dirty="0" smtClean="0"/>
              <a:t>Sharp </a:t>
            </a:r>
            <a:r>
              <a:rPr lang="en-GB" altLang="en-US" sz="3600" dirty="0" err="1" smtClean="0"/>
              <a:t>gnasher</a:t>
            </a:r>
            <a:r>
              <a:rPr lang="en-GB" altLang="en-US" sz="3600" dirty="0" smtClean="0"/>
              <a:t>,</a:t>
            </a:r>
            <a:br>
              <a:rPr lang="en-GB" altLang="en-US" sz="3600" dirty="0" smtClean="0"/>
            </a:br>
            <a:r>
              <a:rPr lang="en-GB" altLang="en-US" sz="3600" dirty="0" smtClean="0"/>
              <a:t>Skull smasher.</a:t>
            </a:r>
          </a:p>
        </p:txBody>
      </p:sp>
    </p:spTree>
    <p:extLst>
      <p:ext uri="{BB962C8B-B14F-4D97-AF65-F5344CB8AC3E}">
        <p14:creationId xmlns:p14="http://schemas.microsoft.com/office/powerpoint/2010/main" val="22067842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95288" y="765175"/>
            <a:ext cx="8229600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altLang="en-US" sz="6000" smtClean="0"/>
              <a:t>A shark</a:t>
            </a:r>
          </a:p>
        </p:txBody>
      </p:sp>
      <p:pic>
        <p:nvPicPr>
          <p:cNvPr id="2252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276475"/>
            <a:ext cx="6030913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4600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88913"/>
            <a:ext cx="8642350" cy="6480175"/>
          </a:xfrm>
          <a:solidFill>
            <a:srgbClr val="00B0F0"/>
          </a:solidFill>
        </p:spPr>
        <p:txBody>
          <a:bodyPr/>
          <a:lstStyle/>
          <a:p>
            <a:pPr algn="ctr">
              <a:lnSpc>
                <a:spcPct val="90000"/>
              </a:lnSpc>
              <a:buNone/>
            </a:pPr>
            <a:r>
              <a:rPr lang="en-GB" altLang="en-US" sz="30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What do you think the poem below is about?</a:t>
            </a:r>
            <a:r>
              <a:rPr lang="en-GB" altLang="en-US" sz="3000" dirty="0" smtClean="0"/>
              <a:t>	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dirty="0" smtClean="0"/>
              <a:t>	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en-GB" altLang="en-US" sz="6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GB" altLang="en-US" sz="6000" dirty="0" smtClean="0"/>
              <a:t>Boat sinker,</a:t>
            </a:r>
            <a:br>
              <a:rPr lang="en-GB" altLang="en-US" sz="6000" dirty="0" smtClean="0"/>
            </a:br>
            <a:r>
              <a:rPr lang="en-GB" altLang="en-US" sz="6000" dirty="0" smtClean="0"/>
              <a:t>Wave bringer,</a:t>
            </a:r>
            <a:br>
              <a:rPr lang="en-GB" altLang="en-US" sz="6000" dirty="0" smtClean="0"/>
            </a:br>
            <a:r>
              <a:rPr lang="en-GB" altLang="en-US" sz="6000" dirty="0" smtClean="0"/>
              <a:t>People swallower,</a:t>
            </a:r>
            <a:br>
              <a:rPr lang="en-GB" altLang="en-US" sz="6000" dirty="0" smtClean="0"/>
            </a:br>
            <a:r>
              <a:rPr lang="en-GB" altLang="en-US" sz="6000" dirty="0" smtClean="0"/>
              <a:t>Sand holder.</a:t>
            </a:r>
            <a:br>
              <a:rPr lang="en-GB" altLang="en-US" sz="6000" dirty="0" smtClean="0"/>
            </a:br>
            <a:r>
              <a:rPr lang="en-GB" altLang="en-US" dirty="0" smtClean="0"/>
              <a:t/>
            </a:r>
            <a:br>
              <a:rPr lang="en-GB" altLang="en-US" dirty="0" smtClean="0"/>
            </a:b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228807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39750" y="908050"/>
            <a:ext cx="8229600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altLang="en-US" sz="5400" smtClean="0"/>
              <a:t>The sea</a:t>
            </a:r>
          </a:p>
        </p:txBody>
      </p:sp>
      <p:pic>
        <p:nvPicPr>
          <p:cNvPr id="2273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349500"/>
            <a:ext cx="6804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1373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50825" y="115888"/>
            <a:ext cx="8642350" cy="6553200"/>
          </a:xfrm>
          <a:solidFill>
            <a:schemeClr val="tx2">
              <a:lumMod val="50000"/>
              <a:lumOff val="50000"/>
            </a:schemeClr>
          </a:solidFill>
        </p:spPr>
        <p:txBody>
          <a:bodyPr/>
          <a:lstStyle/>
          <a:p>
            <a:pPr algn="ctr">
              <a:buNone/>
              <a:defRPr/>
            </a:pPr>
            <a:r>
              <a:rPr lang="en-GB" altLang="en-US" sz="3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What do you think the poem below is about?</a:t>
            </a:r>
            <a:r>
              <a:rPr lang="en-GB" altLang="en-US" sz="5400" dirty="0"/>
              <a:t>	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GB" altLang="en-US" sz="5400" dirty="0" smtClean="0"/>
              <a:t>	</a:t>
            </a:r>
          </a:p>
          <a:p>
            <a:pPr algn="ctr">
              <a:buFont typeface="Wingdings" pitchFamily="2" charset="2"/>
              <a:buNone/>
              <a:defRPr/>
            </a:pPr>
            <a:r>
              <a:rPr lang="en-GB" altLang="en-US" sz="5400" dirty="0" smtClean="0"/>
              <a:t>Tree stomper,</a:t>
            </a:r>
            <a:br>
              <a:rPr lang="en-GB" altLang="en-US" sz="5400" dirty="0" smtClean="0"/>
            </a:br>
            <a:r>
              <a:rPr lang="en-GB" altLang="en-US" sz="5400" dirty="0" smtClean="0"/>
              <a:t>Plant eater,</a:t>
            </a:r>
            <a:br>
              <a:rPr lang="en-GB" altLang="en-US" sz="5400" dirty="0" smtClean="0"/>
            </a:br>
            <a:r>
              <a:rPr lang="en-GB" altLang="en-US" sz="5400" dirty="0" smtClean="0"/>
              <a:t>Trunk washer,</a:t>
            </a:r>
            <a:br>
              <a:rPr lang="en-GB" altLang="en-US" sz="5400" dirty="0" smtClean="0"/>
            </a:br>
            <a:r>
              <a:rPr lang="en-GB" altLang="en-US" sz="5400" dirty="0" smtClean="0"/>
              <a:t>Tusk owner.</a:t>
            </a:r>
            <a:r>
              <a:rPr lang="en-US" altLang="en-US" sz="5400" dirty="0" smtClean="0"/>
              <a:t> </a:t>
            </a:r>
            <a:endParaRPr lang="en-GB" altLang="en-US" sz="5400" dirty="0" smtClean="0"/>
          </a:p>
        </p:txBody>
      </p:sp>
    </p:spTree>
    <p:extLst>
      <p:ext uri="{BB962C8B-B14F-4D97-AF65-F5344CB8AC3E}">
        <p14:creationId xmlns:p14="http://schemas.microsoft.com/office/powerpoint/2010/main" val="16532561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611188" y="908050"/>
            <a:ext cx="8229600" cy="4525963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GB" altLang="en-US" sz="5400" smtClean="0"/>
              <a:t>An elephant</a:t>
            </a:r>
          </a:p>
        </p:txBody>
      </p:sp>
      <p:pic>
        <p:nvPicPr>
          <p:cNvPr id="2293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557463"/>
            <a:ext cx="5097462" cy="3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6014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 dirty="0" smtClean="0"/>
              <a:t>Do you notice something about the structure of the poems?</a:t>
            </a:r>
          </a:p>
          <a:p>
            <a:endParaRPr lang="en-GB" dirty="0"/>
          </a:p>
          <a:p>
            <a:endParaRPr lang="en-GB" altLang="en-US" dirty="0" smtClean="0"/>
          </a:p>
          <a:p>
            <a:r>
              <a:rPr lang="en-GB" altLang="en-US" dirty="0" smtClean="0"/>
              <a:t>Tree </a:t>
            </a:r>
            <a:r>
              <a:rPr lang="en-GB" altLang="en-US" dirty="0"/>
              <a:t>stomper</a:t>
            </a:r>
            <a:r>
              <a:rPr lang="en-GB" altLang="en-US" dirty="0" smtClean="0"/>
              <a:t>,</a:t>
            </a:r>
          </a:p>
          <a:p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>Plant eater</a:t>
            </a:r>
            <a:r>
              <a:rPr lang="en-GB" altLang="en-US" dirty="0" smtClean="0"/>
              <a:t>,</a:t>
            </a:r>
          </a:p>
          <a:p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>Trunk washer</a:t>
            </a:r>
            <a:r>
              <a:rPr lang="en-GB" altLang="en-US" dirty="0" smtClean="0"/>
              <a:t>,</a:t>
            </a:r>
          </a:p>
          <a:p>
            <a:r>
              <a:rPr lang="en-GB" altLang="en-US" dirty="0"/>
              <a:t/>
            </a:r>
            <a:br>
              <a:rPr lang="en-GB" altLang="en-US" dirty="0"/>
            </a:br>
            <a:r>
              <a:rPr lang="en-GB" altLang="en-US" dirty="0"/>
              <a:t>Tusk </a:t>
            </a:r>
            <a:r>
              <a:rPr lang="en-GB" altLang="en-US" dirty="0" smtClean="0"/>
              <a:t>carrier</a:t>
            </a:r>
            <a:r>
              <a:rPr lang="en-GB" altLang="en-US" dirty="0"/>
              <a:t>.</a:t>
            </a:r>
            <a:r>
              <a:rPr lang="en-US" altLang="en-US" dirty="0"/>
              <a:t> </a:t>
            </a:r>
            <a:endParaRPr lang="en-GB" altLang="en-US" dirty="0"/>
          </a:p>
          <a:p>
            <a:endParaRPr lang="en-GB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220486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noun</a:t>
            </a:r>
            <a:endParaRPr lang="en-GB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328498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noun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061763" y="443237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noun</a:t>
            </a:r>
            <a:endParaRPr lang="en-GB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222790" y="5445224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noun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444208" y="2204864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verb ending in ‘</a:t>
            </a:r>
            <a:r>
              <a:rPr lang="en-GB" sz="2800" dirty="0" err="1" smtClean="0"/>
              <a:t>er</a:t>
            </a:r>
            <a:r>
              <a:rPr lang="en-GB" sz="2800" dirty="0" smtClean="0"/>
              <a:t>’</a:t>
            </a:r>
            <a:endParaRPr lang="en-GB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6596608" y="3166425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verb ending in ‘</a:t>
            </a:r>
            <a:r>
              <a:rPr lang="en-GB" sz="2800" dirty="0" err="1" smtClean="0"/>
              <a:t>er</a:t>
            </a:r>
            <a:r>
              <a:rPr lang="en-GB" sz="2800" dirty="0" smtClean="0"/>
              <a:t>’</a:t>
            </a:r>
            <a:endParaRPr lang="en-GB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451205" y="4221088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verb ending in ‘</a:t>
            </a:r>
            <a:r>
              <a:rPr lang="en-GB" sz="2800" dirty="0" err="1" smtClean="0"/>
              <a:t>er</a:t>
            </a:r>
            <a:r>
              <a:rPr lang="en-GB" sz="2800" dirty="0" smtClean="0"/>
              <a:t>’</a:t>
            </a:r>
            <a:endParaRPr lang="en-GB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526836" y="5301208"/>
            <a:ext cx="2592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verb ending in ‘</a:t>
            </a:r>
            <a:r>
              <a:rPr lang="en-GB" sz="2800" dirty="0" err="1" smtClean="0"/>
              <a:t>er</a:t>
            </a:r>
            <a:r>
              <a:rPr lang="en-GB" sz="2800" dirty="0" smtClean="0"/>
              <a:t>’</a:t>
            </a:r>
            <a:endParaRPr lang="en-GB" sz="28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132112" y="3570054"/>
            <a:ext cx="12593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51720" y="2564904"/>
            <a:ext cx="12593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051720" y="4693984"/>
            <a:ext cx="12593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132112" y="5791357"/>
            <a:ext cx="125930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865104" y="2651880"/>
            <a:ext cx="7315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5865104" y="3643478"/>
            <a:ext cx="7315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982707" y="4698836"/>
            <a:ext cx="7315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865104" y="5809305"/>
            <a:ext cx="7315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3594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3600450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dirty="0" smtClean="0"/>
              <a:t>   It is not as hard as it seems.</a:t>
            </a:r>
          </a:p>
          <a:p>
            <a:pPr eaLnBrk="1" hangingPunct="1">
              <a:buFontTx/>
              <a:buNone/>
            </a:pPr>
            <a:r>
              <a:rPr lang="en-GB" altLang="en-US" dirty="0" smtClean="0"/>
              <a:t>   </a:t>
            </a:r>
          </a:p>
          <a:p>
            <a:pPr eaLnBrk="1" hangingPunct="1">
              <a:buFontTx/>
              <a:buNone/>
            </a:pPr>
            <a:r>
              <a:rPr lang="en-GB" altLang="en-US" dirty="0" smtClean="0"/>
              <a:t>   </a:t>
            </a:r>
            <a:r>
              <a:rPr lang="en-GB" altLang="en-US" b="1" dirty="0" smtClean="0"/>
              <a:t>First think of something you want to                            be the subject of your Kenning.</a:t>
            </a:r>
          </a:p>
          <a:p>
            <a:pPr eaLnBrk="1" hangingPunct="1">
              <a:buFontTx/>
              <a:buNone/>
            </a:pPr>
            <a:r>
              <a:rPr lang="en-GB" altLang="en-US" dirty="0" smtClean="0"/>
              <a:t>   </a:t>
            </a:r>
          </a:p>
          <a:p>
            <a:pPr eaLnBrk="1" hangingPunct="1">
              <a:buFontTx/>
              <a:buNone/>
            </a:pPr>
            <a:r>
              <a:rPr lang="en-GB" altLang="en-US" dirty="0" smtClean="0"/>
              <a:t>   Such as….</a:t>
            </a:r>
          </a:p>
        </p:txBody>
      </p:sp>
      <p:sp>
        <p:nvSpPr>
          <p:cNvPr id="230403" name="WordArt 4"/>
          <p:cNvSpPr>
            <a:spLocks noChangeArrowheads="1" noChangeShapeType="1" noTextEdit="1"/>
          </p:cNvSpPr>
          <p:nvPr/>
        </p:nvSpPr>
        <p:spPr bwMode="auto">
          <a:xfrm>
            <a:off x="1258888" y="549275"/>
            <a:ext cx="6697662" cy="7191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How do I write one ?</a:t>
            </a:r>
          </a:p>
        </p:txBody>
      </p:sp>
      <p:sp>
        <p:nvSpPr>
          <p:cNvPr id="230404" name="WordArt 5"/>
          <p:cNvSpPr>
            <a:spLocks noChangeArrowheads="1" noChangeShapeType="1" noTextEdit="1"/>
          </p:cNvSpPr>
          <p:nvPr/>
        </p:nvSpPr>
        <p:spPr bwMode="auto">
          <a:xfrm>
            <a:off x="2700338" y="5084763"/>
            <a:ext cx="4103687" cy="1285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A bus driver</a:t>
            </a:r>
          </a:p>
        </p:txBody>
      </p:sp>
    </p:spTree>
    <p:extLst>
      <p:ext uri="{BB962C8B-B14F-4D97-AF65-F5344CB8AC3E}">
        <p14:creationId xmlns:p14="http://schemas.microsoft.com/office/powerpoint/2010/main" val="94364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b="1" dirty="0" smtClean="0"/>
              <a:t>Think about what the subject does….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dirty="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n-GB" altLang="en-US" dirty="0" smtClean="0"/>
              <a:t>Gives tickets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n-GB" altLang="en-US" dirty="0" smtClean="0"/>
              <a:t>Takes money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n-GB" altLang="en-US" dirty="0" smtClean="0"/>
              <a:t>Steers the bus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n-GB" altLang="en-US" dirty="0" smtClean="0"/>
              <a:t>Follows a route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n-GB" altLang="en-US" dirty="0" smtClean="0"/>
              <a:t>Drives carefully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Char char="ü"/>
            </a:pPr>
            <a:r>
              <a:rPr lang="en-GB" altLang="en-US" dirty="0" smtClean="0"/>
              <a:t>Watches the road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dirty="0" smtClean="0"/>
          </a:p>
        </p:txBody>
      </p:sp>
      <p:sp>
        <p:nvSpPr>
          <p:cNvPr id="231427" name="WordArt 4"/>
          <p:cNvSpPr>
            <a:spLocks noChangeArrowheads="1" noChangeShapeType="1" noTextEdit="1"/>
          </p:cNvSpPr>
          <p:nvPr/>
        </p:nvSpPr>
        <p:spPr bwMode="auto">
          <a:xfrm>
            <a:off x="2771775" y="333375"/>
            <a:ext cx="3671888" cy="1008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Next...</a:t>
            </a:r>
          </a:p>
        </p:txBody>
      </p:sp>
    </p:spTree>
    <p:extLst>
      <p:ext uri="{BB962C8B-B14F-4D97-AF65-F5344CB8AC3E}">
        <p14:creationId xmlns:p14="http://schemas.microsoft.com/office/powerpoint/2010/main" val="335467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96975"/>
            <a:ext cx="8928100" cy="4525963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dirty="0" smtClean="0"/>
              <a:t> </a:t>
            </a:r>
            <a:r>
              <a:rPr lang="en-GB" altLang="en-US" b="1" dirty="0" smtClean="0"/>
              <a:t>Compose your poem….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b="1" dirty="0" smtClean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dirty="0" smtClean="0"/>
              <a:t>Ticket giver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dirty="0" smtClean="0"/>
              <a:t>Money taker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dirty="0" smtClean="0"/>
              <a:t>Wheel turner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dirty="0" smtClean="0"/>
              <a:t>Route follower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dirty="0" smtClean="0"/>
              <a:t>Careful driver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GB" altLang="en-US" dirty="0" smtClean="0"/>
              <a:t>Road watcher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GB" altLang="en-US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dirty="0" smtClean="0"/>
          </a:p>
        </p:txBody>
      </p:sp>
      <p:sp>
        <p:nvSpPr>
          <p:cNvPr id="232451" name="WordArt 4"/>
          <p:cNvSpPr>
            <a:spLocks noChangeArrowheads="1" noChangeShapeType="1" noTextEdit="1"/>
          </p:cNvSpPr>
          <p:nvPr/>
        </p:nvSpPr>
        <p:spPr bwMode="auto">
          <a:xfrm>
            <a:off x="2411413" y="44450"/>
            <a:ext cx="4103687" cy="1008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Finally...</a:t>
            </a:r>
          </a:p>
        </p:txBody>
      </p:sp>
    </p:spTree>
    <p:extLst>
      <p:ext uri="{BB962C8B-B14F-4D97-AF65-F5344CB8AC3E}">
        <p14:creationId xmlns:p14="http://schemas.microsoft.com/office/powerpoint/2010/main" val="259335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altLang="en-US" sz="5400" b="1" smtClean="0">
                <a:latin typeface="Comic Sans MS" pitchFamily="66" charset="0"/>
              </a:rPr>
              <a:t>CINQUAIN POEMS</a:t>
            </a:r>
          </a:p>
        </p:txBody>
      </p:sp>
    </p:spTree>
    <p:extLst>
      <p:ext uri="{BB962C8B-B14F-4D97-AF65-F5344CB8AC3E}">
        <p14:creationId xmlns:p14="http://schemas.microsoft.com/office/powerpoint/2010/main" val="8790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b="1" dirty="0" smtClean="0"/>
              <a:t>Think of a subject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b="1" dirty="0" smtClean="0"/>
              <a:t>Think of the things that subject does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b="1" dirty="0" smtClean="0"/>
              <a:t>Remember to put the noun first and then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GB" altLang="en-US" b="1" dirty="0" smtClean="0"/>
              <a:t>the verb (which must end in </a:t>
            </a:r>
            <a:r>
              <a:rPr lang="en-GB" altLang="en-US" b="1" dirty="0" err="1" smtClean="0"/>
              <a:t>er</a:t>
            </a:r>
            <a:r>
              <a:rPr lang="en-GB" altLang="en-US" b="1" dirty="0" smtClean="0"/>
              <a:t>)</a:t>
            </a:r>
            <a:endParaRPr lang="en-GB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dirty="0" smtClean="0"/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dirty="0" smtClean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GB" altLang="en-US" dirty="0" smtClean="0"/>
          </a:p>
        </p:txBody>
      </p:sp>
      <p:sp>
        <p:nvSpPr>
          <p:cNvPr id="233475" name="WordArt 4"/>
          <p:cNvSpPr>
            <a:spLocks noChangeArrowheads="1" noChangeShapeType="1" noTextEdit="1"/>
          </p:cNvSpPr>
          <p:nvPr/>
        </p:nvSpPr>
        <p:spPr bwMode="auto">
          <a:xfrm>
            <a:off x="1835150" y="333375"/>
            <a:ext cx="5616575" cy="1008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Your Task</a:t>
            </a:r>
          </a:p>
        </p:txBody>
      </p:sp>
    </p:spTree>
    <p:extLst>
      <p:ext uri="{BB962C8B-B14F-4D97-AF65-F5344CB8AC3E}">
        <p14:creationId xmlns:p14="http://schemas.microsoft.com/office/powerpoint/2010/main" val="210926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solidFill>
            <a:srgbClr val="E63ADA"/>
          </a:solidFill>
        </p:spPr>
        <p:txBody>
          <a:bodyPr/>
          <a:lstStyle/>
          <a:p>
            <a:pPr algn="ctr" eaLnBrk="1" hangingPunct="1">
              <a:buNone/>
            </a:pPr>
            <a:r>
              <a:rPr lang="en-GB" altLang="en-US" sz="6600" b="1" dirty="0" smtClean="0">
                <a:latin typeface="Comic Sans MS" pitchFamily="66" charset="0"/>
              </a:rPr>
              <a:t>Wednesday</a:t>
            </a:r>
          </a:p>
          <a:p>
            <a:pPr algn="ctr" eaLnBrk="1" hangingPunct="1">
              <a:buFontTx/>
              <a:buNone/>
            </a:pPr>
            <a:endParaRPr lang="en-GB" altLang="en-US" sz="6600" b="1" dirty="0" smtClean="0"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sz="12000" b="1" dirty="0" smtClean="0">
                <a:latin typeface="Comic Sans MS" pitchFamily="66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150454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solidFill>
            <a:srgbClr val="66FF33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z="28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14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rgbClr val="CC00FF"/>
              </a:solidFill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CC00FF"/>
                </a:solidFill>
                <a:latin typeface="Comic Sans MS" pitchFamily="66" charset="0"/>
              </a:rPr>
              <a:t>    Learning Objective</a:t>
            </a:r>
            <a:r>
              <a:rPr lang="en-GB" altLang="en-US" sz="2800" dirty="0" smtClean="0">
                <a:latin typeface="Comic Sans MS" pitchFamily="66" charset="0"/>
              </a:rPr>
              <a:t> </a:t>
            </a:r>
          </a:p>
          <a:p>
            <a:pPr eaLnBrk="1" hangingPunct="1">
              <a:buFontTx/>
              <a:buNone/>
            </a:pPr>
            <a:endParaRPr lang="en-GB" altLang="en-US" sz="28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 </a:t>
            </a:r>
            <a:r>
              <a:rPr lang="en-GB" altLang="en-US" sz="3000" dirty="0">
                <a:latin typeface="Comic Sans MS" pitchFamily="66" charset="0"/>
              </a:rPr>
              <a:t>: to be able to write in a range of poetry styles</a:t>
            </a:r>
            <a:endParaRPr lang="en-GB" altLang="en-US" sz="3000" dirty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3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3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dirty="0" smtClean="0"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None/>
            </a:pPr>
            <a:endParaRPr lang="en-GB" altLang="en-US" sz="12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</a:t>
            </a:r>
            <a:r>
              <a:rPr lang="en-GB" altLang="en-US" sz="2800" dirty="0" smtClean="0">
                <a:solidFill>
                  <a:srgbClr val="CC00FF"/>
                </a:solidFill>
                <a:latin typeface="Comic Sans MS" pitchFamily="66" charset="0"/>
              </a:rPr>
              <a:t>    </a:t>
            </a:r>
            <a:r>
              <a:rPr lang="en-GB" altLang="en-US" sz="3000" dirty="0" smtClean="0">
                <a:latin typeface="Comic Sans MS" pitchFamily="66" charset="0"/>
              </a:rPr>
              <a:t>      </a:t>
            </a:r>
            <a:endParaRPr lang="en-GB" altLang="en-US" sz="2800" dirty="0" smtClean="0">
              <a:latin typeface="Comic Sans MS" pitchFamily="66" charset="0"/>
            </a:endParaRP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4787900" y="333375"/>
            <a:ext cx="1728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90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64" y="0"/>
            <a:ext cx="91690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9712" y="2348880"/>
            <a:ext cx="58929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600" dirty="0" smtClean="0">
                <a:latin typeface="Arial Rounded MT Bold" panose="020F0704030504030204" pitchFamily="34" charset="0"/>
              </a:rPr>
              <a:t>Diamant</a:t>
            </a:r>
            <a:r>
              <a:rPr lang="en-GB" sz="9600" dirty="0" smtClean="0">
                <a:latin typeface="Arial Rounded MT Bold" panose="020F0704030504030204" pitchFamily="34" charset="0"/>
                <a:cs typeface="Calibri"/>
              </a:rPr>
              <a:t>é</a:t>
            </a:r>
            <a:endParaRPr lang="en-GB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646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3375"/>
            <a:ext cx="8253412" cy="636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7" name="TextBox 3"/>
          <p:cNvSpPr txBox="1">
            <a:spLocks noChangeArrowheads="1"/>
          </p:cNvSpPr>
          <p:nvPr/>
        </p:nvSpPr>
        <p:spPr bwMode="auto">
          <a:xfrm>
            <a:off x="323850" y="260350"/>
            <a:ext cx="8569325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2000">
                <a:solidFill>
                  <a:srgbClr val="000000"/>
                </a:solidFill>
                <a:latin typeface="Arial Rounded MT Bold" pitchFamily="34" charset="0"/>
              </a:rPr>
              <a:t>What can you tell me about the structure of a diamanté poem?</a:t>
            </a:r>
          </a:p>
        </p:txBody>
      </p:sp>
    </p:spTree>
    <p:extLst>
      <p:ext uri="{BB962C8B-B14F-4D97-AF65-F5344CB8AC3E}">
        <p14:creationId xmlns:p14="http://schemas.microsoft.com/office/powerpoint/2010/main" val="138158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-333375"/>
            <a:ext cx="770572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3357563"/>
            <a:ext cx="507523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TextBox 1"/>
          <p:cNvSpPr txBox="1">
            <a:spLocks noChangeArrowheads="1"/>
          </p:cNvSpPr>
          <p:nvPr/>
        </p:nvSpPr>
        <p:spPr bwMode="auto">
          <a:xfrm>
            <a:off x="395288" y="4581525"/>
            <a:ext cx="3097212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1800">
                <a:solidFill>
                  <a:srgbClr val="000000"/>
                </a:solidFill>
              </a:rPr>
              <a:t>The second noun is the opposite of the first noun</a:t>
            </a:r>
          </a:p>
        </p:txBody>
      </p:sp>
    </p:spTree>
    <p:extLst>
      <p:ext uri="{BB962C8B-B14F-4D97-AF65-F5344CB8AC3E}">
        <p14:creationId xmlns:p14="http://schemas.microsoft.com/office/powerpoint/2010/main" val="415207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3664" y="-1153664"/>
            <a:ext cx="6836672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GB" sz="1000" dirty="0" smtClean="0"/>
          </a:p>
          <a:p>
            <a:r>
              <a:rPr lang="en-GB" u="sng" dirty="0" smtClean="0">
                <a:solidFill>
                  <a:schemeClr val="bg1"/>
                </a:solidFill>
              </a:rPr>
              <a:t>Sun</a:t>
            </a:r>
          </a:p>
          <a:p>
            <a:endParaRPr lang="en-GB" sz="2000" u="sng" dirty="0" smtClean="0">
              <a:solidFill>
                <a:schemeClr val="bg1"/>
              </a:solidFill>
            </a:endParaRPr>
          </a:p>
          <a:p>
            <a:r>
              <a:rPr lang="en-GB" u="sng" dirty="0" smtClean="0">
                <a:solidFill>
                  <a:schemeClr val="bg1"/>
                </a:solidFill>
              </a:rPr>
              <a:t>Golden, Glorious</a:t>
            </a:r>
          </a:p>
          <a:p>
            <a:endParaRPr lang="en-GB" sz="2000" u="sng" dirty="0" smtClean="0">
              <a:solidFill>
                <a:schemeClr val="bg1"/>
              </a:solidFill>
            </a:endParaRPr>
          </a:p>
          <a:p>
            <a:r>
              <a:rPr lang="en-GB" u="sng" dirty="0" smtClean="0">
                <a:solidFill>
                  <a:schemeClr val="bg1"/>
                </a:solidFill>
              </a:rPr>
              <a:t>Glowing,    Warming,    Burning</a:t>
            </a:r>
          </a:p>
          <a:p>
            <a:endParaRPr lang="en-GB" sz="2000" u="sng" dirty="0" smtClean="0">
              <a:solidFill>
                <a:schemeClr val="bg1"/>
              </a:solidFill>
            </a:endParaRPr>
          </a:p>
          <a:p>
            <a:r>
              <a:rPr lang="en-GB" u="sng" dirty="0" smtClean="0">
                <a:solidFill>
                  <a:schemeClr val="bg1"/>
                </a:solidFill>
              </a:rPr>
              <a:t>Fire,      Sphere,      Reflector,      Orbiter</a:t>
            </a:r>
          </a:p>
          <a:p>
            <a:endParaRPr lang="en-GB" sz="2000" u="sng" dirty="0" smtClean="0">
              <a:solidFill>
                <a:schemeClr val="bg1"/>
              </a:solidFill>
            </a:endParaRPr>
          </a:p>
          <a:p>
            <a:r>
              <a:rPr lang="en-GB" u="sng" dirty="0" smtClean="0">
                <a:solidFill>
                  <a:schemeClr val="bg1"/>
                </a:solidFill>
              </a:rPr>
              <a:t>Waning,    Waxing,    Changing</a:t>
            </a:r>
          </a:p>
          <a:p>
            <a:endParaRPr lang="en-GB" sz="2000" u="sng" dirty="0" smtClean="0">
              <a:solidFill>
                <a:schemeClr val="bg1"/>
              </a:solidFill>
            </a:endParaRPr>
          </a:p>
          <a:p>
            <a:r>
              <a:rPr lang="en-GB" u="sng" dirty="0" smtClean="0">
                <a:solidFill>
                  <a:schemeClr val="bg1"/>
                </a:solidFill>
              </a:rPr>
              <a:t>Silvery, Serene</a:t>
            </a:r>
          </a:p>
          <a:p>
            <a:endParaRPr lang="en-GB" sz="2000" u="sng" dirty="0" smtClean="0">
              <a:solidFill>
                <a:schemeClr val="bg1"/>
              </a:solidFill>
            </a:endParaRPr>
          </a:p>
          <a:p>
            <a:r>
              <a:rPr lang="en-GB" u="sng" dirty="0" smtClean="0">
                <a:solidFill>
                  <a:schemeClr val="bg1"/>
                </a:solidFill>
              </a:rPr>
              <a:t>Moon</a:t>
            </a:r>
            <a:endParaRPr lang="en-GB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62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3" r="12557" b="7454"/>
          <a:stretch/>
        </p:blipFill>
        <p:spPr bwMode="auto">
          <a:xfrm>
            <a:off x="1907704" y="2492896"/>
            <a:ext cx="5538160" cy="401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3412" name="TextBox 1"/>
          <p:cNvSpPr txBox="1">
            <a:spLocks noChangeArrowheads="1"/>
          </p:cNvSpPr>
          <p:nvPr/>
        </p:nvSpPr>
        <p:spPr bwMode="auto">
          <a:xfrm>
            <a:off x="395536" y="116632"/>
            <a:ext cx="8352928" cy="206210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Your Task;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en-US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 smtClean="0">
                <a:solidFill>
                  <a:srgbClr val="000000"/>
                </a:solidFill>
                <a:latin typeface="Arial Rounded MT Bold" panose="020F0704030504030204" pitchFamily="34" charset="0"/>
              </a:rPr>
              <a:t>Write a diamant</a:t>
            </a:r>
            <a:r>
              <a:rPr lang="en-GB" altLang="en-US" dirty="0" smtClean="0">
                <a:solidFill>
                  <a:srgbClr val="000000"/>
                </a:solidFill>
                <a:latin typeface="Arial Rounded MT Bold" panose="020F0704030504030204" pitchFamily="34" charset="0"/>
                <a:cs typeface="Calibri"/>
              </a:rPr>
              <a:t>é poem with two subjects of your choice.</a:t>
            </a:r>
            <a:endParaRPr lang="en-GB" altLang="en-US" dirty="0">
              <a:solidFill>
                <a:srgbClr val="0000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5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solidFill>
            <a:srgbClr val="E63ADA"/>
          </a:solidFill>
        </p:spPr>
        <p:txBody>
          <a:bodyPr/>
          <a:lstStyle/>
          <a:p>
            <a:pPr algn="ctr" eaLnBrk="1" hangingPunct="1">
              <a:buNone/>
            </a:pPr>
            <a:r>
              <a:rPr lang="en-GB" altLang="en-US" sz="6600" b="1" dirty="0" smtClean="0">
                <a:latin typeface="Comic Sans MS" pitchFamily="66" charset="0"/>
              </a:rPr>
              <a:t>Thursday</a:t>
            </a:r>
          </a:p>
          <a:p>
            <a:pPr algn="ctr" eaLnBrk="1" hangingPunct="1">
              <a:buFontTx/>
              <a:buNone/>
            </a:pPr>
            <a:endParaRPr lang="en-GB" altLang="en-US" sz="6600" b="1" dirty="0" smtClean="0"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sz="12000" b="1" dirty="0" smtClean="0">
                <a:latin typeface="Comic Sans MS" pitchFamily="66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127958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solidFill>
            <a:srgbClr val="66FF33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z="28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14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rgbClr val="CC00FF"/>
              </a:solidFill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CC00FF"/>
                </a:solidFill>
                <a:latin typeface="Comic Sans MS" pitchFamily="66" charset="0"/>
              </a:rPr>
              <a:t>    Learning Objective</a:t>
            </a:r>
            <a:r>
              <a:rPr lang="en-GB" altLang="en-US" sz="2800" dirty="0" smtClean="0">
                <a:latin typeface="Comic Sans MS" pitchFamily="66" charset="0"/>
              </a:rPr>
              <a:t> </a:t>
            </a:r>
          </a:p>
          <a:p>
            <a:pPr eaLnBrk="1" hangingPunct="1">
              <a:buFontTx/>
              <a:buNone/>
            </a:pPr>
            <a:endParaRPr lang="en-GB" altLang="en-US" sz="28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 </a:t>
            </a:r>
            <a:r>
              <a:rPr lang="en-GB" altLang="en-US" sz="3000" dirty="0" smtClean="0">
                <a:latin typeface="Comic Sans MS" pitchFamily="66" charset="0"/>
              </a:rPr>
              <a:t>: to be able to write </a:t>
            </a:r>
            <a:r>
              <a:rPr lang="en-GB" altLang="en-US" sz="3000" dirty="0" smtClean="0">
                <a:latin typeface="Comic Sans MS" pitchFamily="66" charset="0"/>
              </a:rPr>
              <a:t>in a </a:t>
            </a:r>
            <a:r>
              <a:rPr lang="en-GB" altLang="en-US" sz="3000" dirty="0" smtClean="0">
                <a:latin typeface="Comic Sans MS" pitchFamily="66" charset="0"/>
              </a:rPr>
              <a:t>range of poetry styles</a:t>
            </a:r>
          </a:p>
          <a:p>
            <a:pPr eaLnBrk="1" hangingPunct="1">
              <a:buFontTx/>
              <a:buNone/>
            </a:pPr>
            <a:endParaRPr lang="en-GB" altLang="en-US" sz="3000" dirty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3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3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dirty="0" smtClean="0"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None/>
            </a:pPr>
            <a:endParaRPr lang="en-GB" altLang="en-US" sz="12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</a:t>
            </a:r>
            <a:r>
              <a:rPr lang="en-GB" altLang="en-US" sz="2800" dirty="0" smtClean="0">
                <a:solidFill>
                  <a:srgbClr val="CC00FF"/>
                </a:solidFill>
                <a:latin typeface="Comic Sans MS" pitchFamily="66" charset="0"/>
              </a:rPr>
              <a:t>    </a:t>
            </a:r>
            <a:r>
              <a:rPr lang="en-GB" altLang="en-US" sz="3000" dirty="0" smtClean="0">
                <a:latin typeface="Comic Sans MS" pitchFamily="66" charset="0"/>
              </a:rPr>
              <a:t>      </a:t>
            </a:r>
            <a:endParaRPr lang="en-GB" altLang="en-US" sz="2800" dirty="0" smtClean="0">
              <a:latin typeface="Comic Sans MS" pitchFamily="66" charset="0"/>
            </a:endParaRP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4787900" y="333375"/>
            <a:ext cx="1728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6013" y="1630363"/>
            <a:ext cx="8027987" cy="4535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800" smtClean="0">
                <a:latin typeface="Comic Sans MS" pitchFamily="66" charset="0"/>
              </a:rPr>
              <a:t>Line 1:    1 word title (noun)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80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800" smtClean="0">
                <a:latin typeface="Comic Sans MS" pitchFamily="66" charset="0"/>
              </a:rPr>
              <a:t>Line 2:    2 adjectives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80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800" smtClean="0">
                <a:latin typeface="Comic Sans MS" pitchFamily="66" charset="0"/>
              </a:rPr>
              <a:t>Line 3:    3 words that express action (-ing)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80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800" smtClean="0">
                <a:latin typeface="Comic Sans MS" pitchFamily="66" charset="0"/>
              </a:rPr>
              <a:t>Line 4:    a phrase about the noun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280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2800" smtClean="0">
                <a:latin typeface="Comic Sans MS" pitchFamily="66" charset="0"/>
              </a:rPr>
              <a:t>Line 5:    1 synonym for the title</a:t>
            </a:r>
          </a:p>
        </p:txBody>
      </p:sp>
      <p:sp>
        <p:nvSpPr>
          <p:cNvPr id="152579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altLang="en-US" sz="4000" smtClean="0">
                <a:latin typeface="Comic Sans MS" pitchFamily="66" charset="0"/>
              </a:rPr>
              <a:t>Cinquain</a:t>
            </a:r>
          </a:p>
        </p:txBody>
      </p:sp>
    </p:spTree>
    <p:extLst>
      <p:ext uri="{BB962C8B-B14F-4D97-AF65-F5344CB8AC3E}">
        <p14:creationId xmlns:p14="http://schemas.microsoft.com/office/powerpoint/2010/main" val="196717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0066FF"/>
          </a:solidFill>
        </p:spPr>
        <p:txBody>
          <a:bodyPr/>
          <a:lstStyle/>
          <a:p>
            <a:endParaRPr lang="en-GB" sz="6000" dirty="0" smtClean="0">
              <a:latin typeface="Arial Rounded MT Bold" panose="020F0704030504030204" pitchFamily="34" charset="0"/>
            </a:endParaRPr>
          </a:p>
          <a:p>
            <a:endParaRPr lang="en-GB" sz="6000" dirty="0">
              <a:latin typeface="Arial Rounded MT Bold" panose="020F0704030504030204" pitchFamily="34" charset="0"/>
            </a:endParaRPr>
          </a:p>
          <a:p>
            <a:r>
              <a:rPr lang="en-GB" sz="9600" dirty="0" smtClean="0">
                <a:latin typeface="Arial Rounded MT Bold" panose="020F0704030504030204" pitchFamily="34" charset="0"/>
              </a:rPr>
              <a:t>Limerick</a:t>
            </a:r>
            <a:endParaRPr lang="en-GB" sz="9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3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4800" dirty="0" smtClean="0">
                <a:latin typeface="Arial Rounded MT Bold" panose="020F0704030504030204" pitchFamily="34" charset="0"/>
              </a:rPr>
              <a:t>The structure of a limerick is:</a:t>
            </a:r>
          </a:p>
          <a:p>
            <a:endParaRPr lang="en-GB" sz="4800" dirty="0">
              <a:latin typeface="Arial Rounded MT Bold" panose="020F0704030504030204" pitchFamily="34" charset="0"/>
            </a:endParaRPr>
          </a:p>
          <a:p>
            <a:r>
              <a:rPr lang="en-GB" sz="4800" dirty="0" smtClean="0">
                <a:latin typeface="Arial Rounded MT Bold" panose="020F0704030504030204" pitchFamily="34" charset="0"/>
              </a:rPr>
              <a:t>1</a:t>
            </a:r>
            <a:r>
              <a:rPr lang="en-GB" sz="4800" baseline="30000" dirty="0" smtClean="0">
                <a:latin typeface="Arial Rounded MT Bold" panose="020F0704030504030204" pitchFamily="34" charset="0"/>
              </a:rPr>
              <a:t>st</a:t>
            </a:r>
            <a:r>
              <a:rPr lang="en-GB" sz="4800" dirty="0" smtClean="0">
                <a:latin typeface="Arial Rounded MT Bold" panose="020F0704030504030204" pitchFamily="34" charset="0"/>
              </a:rPr>
              <a:t>, 2</a:t>
            </a:r>
            <a:r>
              <a:rPr lang="en-GB" sz="4800" baseline="30000" dirty="0" smtClean="0">
                <a:latin typeface="Arial Rounded MT Bold" panose="020F0704030504030204" pitchFamily="34" charset="0"/>
              </a:rPr>
              <a:t>nd</a:t>
            </a:r>
            <a:r>
              <a:rPr lang="en-GB" sz="4800" dirty="0" smtClean="0">
                <a:latin typeface="Arial Rounded MT Bold" panose="020F0704030504030204" pitchFamily="34" charset="0"/>
              </a:rPr>
              <a:t> and 5</a:t>
            </a:r>
            <a:r>
              <a:rPr lang="en-GB" sz="4800" baseline="30000" dirty="0" smtClean="0">
                <a:latin typeface="Arial Rounded MT Bold" panose="020F0704030504030204" pitchFamily="34" charset="0"/>
              </a:rPr>
              <a:t>th</a:t>
            </a:r>
            <a:r>
              <a:rPr lang="en-GB" sz="4800" dirty="0" smtClean="0">
                <a:latin typeface="Arial Rounded MT Bold" panose="020F0704030504030204" pitchFamily="34" charset="0"/>
              </a:rPr>
              <a:t> lines have the same rhythm and rhyme</a:t>
            </a:r>
          </a:p>
          <a:p>
            <a:endParaRPr lang="en-GB" sz="4800" dirty="0">
              <a:latin typeface="Arial Rounded MT Bold" panose="020F0704030504030204" pitchFamily="34" charset="0"/>
            </a:endParaRPr>
          </a:p>
          <a:p>
            <a:r>
              <a:rPr lang="en-GB" sz="4800" dirty="0" smtClean="0">
                <a:latin typeface="Arial Rounded MT Bold" panose="020F0704030504030204" pitchFamily="34" charset="0"/>
              </a:rPr>
              <a:t>3</a:t>
            </a:r>
            <a:r>
              <a:rPr lang="en-GB" sz="4800" baseline="30000" dirty="0" smtClean="0">
                <a:latin typeface="Arial Rounded MT Bold" panose="020F0704030504030204" pitchFamily="34" charset="0"/>
              </a:rPr>
              <a:t>rd</a:t>
            </a:r>
            <a:r>
              <a:rPr lang="en-GB" sz="4800" dirty="0" smtClean="0">
                <a:latin typeface="Arial Rounded MT Bold" panose="020F0704030504030204" pitchFamily="34" charset="0"/>
              </a:rPr>
              <a:t> and 4</a:t>
            </a:r>
            <a:r>
              <a:rPr lang="en-GB" sz="4800" baseline="30000" dirty="0" smtClean="0">
                <a:latin typeface="Arial Rounded MT Bold" panose="020F0704030504030204" pitchFamily="34" charset="0"/>
              </a:rPr>
              <a:t>th</a:t>
            </a:r>
            <a:r>
              <a:rPr lang="en-GB" sz="4800" dirty="0" smtClean="0">
                <a:latin typeface="Arial Rounded MT Bold" panose="020F0704030504030204" pitchFamily="34" charset="0"/>
              </a:rPr>
              <a:t> rhyme with each other</a:t>
            </a:r>
            <a:endParaRPr lang="en-GB" sz="4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5465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6000" dirty="0" smtClean="0">
                <a:latin typeface="Arial Rounded MT Bold" panose="020F0704030504030204" pitchFamily="34" charset="0"/>
              </a:rPr>
              <a:t>Limerick</a:t>
            </a:r>
            <a:endParaRPr lang="en-GB" sz="6000" dirty="0">
              <a:latin typeface="Arial Rounded MT Bold" panose="020F07040305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75" y="1047750"/>
            <a:ext cx="41338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640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6000" dirty="0" smtClean="0">
                <a:latin typeface="Arial Rounded MT Bold" panose="020F0704030504030204" pitchFamily="34" charset="0"/>
              </a:rPr>
              <a:t>Limerick</a:t>
            </a:r>
            <a:endParaRPr lang="en-GB" sz="6000" dirty="0">
              <a:latin typeface="Arial Rounded MT Bold" panose="020F07040305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4784"/>
            <a:ext cx="482453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2437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6000" dirty="0" smtClean="0">
                <a:latin typeface="Arial Rounded MT Bold" panose="020F0704030504030204" pitchFamily="34" charset="0"/>
              </a:rPr>
              <a:t>Limerick</a:t>
            </a:r>
          </a:p>
          <a:p>
            <a:endParaRPr lang="en-GB" sz="6000" dirty="0">
              <a:latin typeface="Arial Rounded MT Bold" panose="020F0704030504030204" pitchFamily="34" charset="0"/>
            </a:endParaRPr>
          </a:p>
          <a:p>
            <a:r>
              <a:rPr lang="en-GB" sz="4000" dirty="0" smtClean="0">
                <a:latin typeface="Arial Rounded MT Bold" panose="020F0704030504030204" pitchFamily="34" charset="0"/>
              </a:rPr>
              <a:t>There was an old man called Greg,</a:t>
            </a:r>
          </a:p>
          <a:p>
            <a:r>
              <a:rPr lang="en-GB" sz="4000" dirty="0" smtClean="0">
                <a:latin typeface="Arial Rounded MT Bold" panose="020F0704030504030204" pitchFamily="34" charset="0"/>
              </a:rPr>
              <a:t>Who tried to break open an egg,</a:t>
            </a:r>
          </a:p>
          <a:p>
            <a:r>
              <a:rPr lang="en-GB" sz="4000" dirty="0" smtClean="0">
                <a:latin typeface="Arial Rounded MT Bold" panose="020F0704030504030204" pitchFamily="34" charset="0"/>
              </a:rPr>
              <a:t>He kicked it around,</a:t>
            </a:r>
          </a:p>
          <a:p>
            <a:r>
              <a:rPr lang="en-GB" sz="4000" dirty="0" smtClean="0">
                <a:latin typeface="Arial Rounded MT Bold" panose="020F0704030504030204" pitchFamily="34" charset="0"/>
              </a:rPr>
              <a:t>But fell on the ground,</a:t>
            </a:r>
          </a:p>
          <a:p>
            <a:r>
              <a:rPr lang="en-GB" sz="4000" dirty="0" smtClean="0">
                <a:latin typeface="Arial Rounded MT Bold" panose="020F0704030504030204" pitchFamily="34" charset="0"/>
              </a:rPr>
              <a:t>And found that he’s broken his leg.</a:t>
            </a:r>
            <a:endParaRPr lang="en-GB" sz="4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344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4800" dirty="0" smtClean="0">
                <a:latin typeface="Arial Rounded MT Bold" panose="020F0704030504030204" pitchFamily="34" charset="0"/>
              </a:rPr>
              <a:t>Your task: To write a limerick</a:t>
            </a:r>
          </a:p>
          <a:p>
            <a:endParaRPr lang="en-GB" sz="4800" dirty="0">
              <a:latin typeface="Arial Rounded MT Bold" panose="020F0704030504030204" pitchFamily="34" charset="0"/>
            </a:endParaRPr>
          </a:p>
          <a:p>
            <a:r>
              <a:rPr lang="en-GB" sz="4800" dirty="0" smtClean="0">
                <a:latin typeface="Arial Rounded MT Bold" panose="020F0704030504030204" pitchFamily="34" charset="0"/>
              </a:rPr>
              <a:t>1</a:t>
            </a:r>
            <a:r>
              <a:rPr lang="en-GB" sz="4800" baseline="30000" dirty="0" smtClean="0">
                <a:latin typeface="Arial Rounded MT Bold" panose="020F0704030504030204" pitchFamily="34" charset="0"/>
              </a:rPr>
              <a:t>st</a:t>
            </a:r>
            <a:r>
              <a:rPr lang="en-GB" sz="4800" dirty="0" smtClean="0">
                <a:latin typeface="Arial Rounded MT Bold" panose="020F0704030504030204" pitchFamily="34" charset="0"/>
              </a:rPr>
              <a:t>, 2</a:t>
            </a:r>
            <a:r>
              <a:rPr lang="en-GB" sz="4800" baseline="30000" dirty="0" smtClean="0">
                <a:latin typeface="Arial Rounded MT Bold" panose="020F0704030504030204" pitchFamily="34" charset="0"/>
              </a:rPr>
              <a:t>nd</a:t>
            </a:r>
            <a:r>
              <a:rPr lang="en-GB" sz="4800" dirty="0" smtClean="0">
                <a:latin typeface="Arial Rounded MT Bold" panose="020F0704030504030204" pitchFamily="34" charset="0"/>
              </a:rPr>
              <a:t> and 5</a:t>
            </a:r>
            <a:r>
              <a:rPr lang="en-GB" sz="4800" baseline="30000" dirty="0" smtClean="0">
                <a:latin typeface="Arial Rounded MT Bold" panose="020F0704030504030204" pitchFamily="34" charset="0"/>
              </a:rPr>
              <a:t>th</a:t>
            </a:r>
            <a:r>
              <a:rPr lang="en-GB" sz="4800" dirty="0" smtClean="0">
                <a:latin typeface="Arial Rounded MT Bold" panose="020F0704030504030204" pitchFamily="34" charset="0"/>
              </a:rPr>
              <a:t> lines rhyme with each other</a:t>
            </a:r>
          </a:p>
          <a:p>
            <a:endParaRPr lang="en-GB" sz="4800" dirty="0">
              <a:latin typeface="Arial Rounded MT Bold" panose="020F0704030504030204" pitchFamily="34" charset="0"/>
            </a:endParaRPr>
          </a:p>
          <a:p>
            <a:r>
              <a:rPr lang="en-GB" sz="4800" dirty="0" smtClean="0">
                <a:latin typeface="Arial Rounded MT Bold" panose="020F0704030504030204" pitchFamily="34" charset="0"/>
              </a:rPr>
              <a:t>3</a:t>
            </a:r>
            <a:r>
              <a:rPr lang="en-GB" sz="4800" baseline="30000" dirty="0" smtClean="0">
                <a:latin typeface="Arial Rounded MT Bold" panose="020F0704030504030204" pitchFamily="34" charset="0"/>
              </a:rPr>
              <a:t>rd</a:t>
            </a:r>
            <a:r>
              <a:rPr lang="en-GB" sz="4800" dirty="0" smtClean="0">
                <a:latin typeface="Arial Rounded MT Bold" panose="020F0704030504030204" pitchFamily="34" charset="0"/>
              </a:rPr>
              <a:t> and 4</a:t>
            </a:r>
            <a:r>
              <a:rPr lang="en-GB" sz="4800" baseline="30000" dirty="0" smtClean="0">
                <a:latin typeface="Arial Rounded MT Bold" panose="020F0704030504030204" pitchFamily="34" charset="0"/>
              </a:rPr>
              <a:t>th</a:t>
            </a:r>
            <a:r>
              <a:rPr lang="en-GB" sz="4800" dirty="0" smtClean="0">
                <a:latin typeface="Arial Rounded MT Bold" panose="020F0704030504030204" pitchFamily="34" charset="0"/>
              </a:rPr>
              <a:t> rhyme with each other</a:t>
            </a:r>
            <a:endParaRPr lang="en-GB" sz="4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472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solidFill>
            <a:srgbClr val="E63ADA"/>
          </a:solidFill>
        </p:spPr>
        <p:txBody>
          <a:bodyPr/>
          <a:lstStyle/>
          <a:p>
            <a:pPr algn="ctr" eaLnBrk="1" hangingPunct="1">
              <a:buNone/>
            </a:pPr>
            <a:r>
              <a:rPr lang="en-GB" altLang="en-US" sz="6600" b="1" dirty="0" smtClean="0">
                <a:latin typeface="Comic Sans MS" pitchFamily="66" charset="0"/>
              </a:rPr>
              <a:t>Friday</a:t>
            </a:r>
          </a:p>
          <a:p>
            <a:pPr algn="ctr" eaLnBrk="1" hangingPunct="1">
              <a:buFontTx/>
              <a:buNone/>
            </a:pPr>
            <a:endParaRPr lang="en-GB" altLang="en-US" sz="6600" b="1" dirty="0" smtClean="0">
              <a:latin typeface="Comic Sans MS" pitchFamily="66" charset="0"/>
            </a:endParaRPr>
          </a:p>
          <a:p>
            <a:pPr algn="ctr" eaLnBrk="1" hangingPunct="1">
              <a:buFontTx/>
              <a:buNone/>
            </a:pPr>
            <a:r>
              <a:rPr lang="en-GB" altLang="en-US" sz="12000" b="1" dirty="0" smtClean="0">
                <a:latin typeface="Comic Sans MS" pitchFamily="66" charset="0"/>
              </a:rPr>
              <a:t>English</a:t>
            </a:r>
          </a:p>
        </p:txBody>
      </p:sp>
    </p:spTree>
    <p:extLst>
      <p:ext uri="{BB962C8B-B14F-4D97-AF65-F5344CB8AC3E}">
        <p14:creationId xmlns:p14="http://schemas.microsoft.com/office/powerpoint/2010/main" val="352357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0"/>
            <a:ext cx="9144000" cy="6858000"/>
          </a:xfrm>
          <a:solidFill>
            <a:srgbClr val="66FF33"/>
          </a:solidFill>
        </p:spPr>
        <p:txBody>
          <a:bodyPr/>
          <a:lstStyle/>
          <a:p>
            <a:pPr eaLnBrk="1" hangingPunct="1">
              <a:buFontTx/>
              <a:buNone/>
            </a:pPr>
            <a:endParaRPr lang="en-GB" altLang="en-US" sz="28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14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None/>
            </a:pPr>
            <a:endParaRPr lang="en-GB" altLang="en-US" sz="2800" dirty="0">
              <a:solidFill>
                <a:srgbClr val="CC00FF"/>
              </a:solidFill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solidFill>
                  <a:srgbClr val="CC00FF"/>
                </a:solidFill>
                <a:latin typeface="Comic Sans MS" pitchFamily="66" charset="0"/>
              </a:rPr>
              <a:t>    Learning Objective</a:t>
            </a:r>
            <a:r>
              <a:rPr lang="en-GB" altLang="en-US" sz="2800" dirty="0" smtClean="0">
                <a:latin typeface="Comic Sans MS" pitchFamily="66" charset="0"/>
              </a:rPr>
              <a:t> </a:t>
            </a:r>
          </a:p>
          <a:p>
            <a:pPr eaLnBrk="1" hangingPunct="1">
              <a:buFontTx/>
              <a:buNone/>
            </a:pPr>
            <a:endParaRPr lang="en-GB" altLang="en-US" sz="28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 </a:t>
            </a:r>
            <a:r>
              <a:rPr lang="en-GB" altLang="en-US" sz="3000" dirty="0" smtClean="0">
                <a:latin typeface="Comic Sans MS" pitchFamily="66" charset="0"/>
              </a:rPr>
              <a:t>: to be able to </a:t>
            </a:r>
            <a:r>
              <a:rPr lang="en-GB" altLang="en-US" sz="3000" dirty="0" smtClean="0">
                <a:latin typeface="Comic Sans MS" pitchFamily="66" charset="0"/>
              </a:rPr>
              <a:t>write in a </a:t>
            </a:r>
            <a:r>
              <a:rPr lang="en-GB" altLang="en-US" sz="3000" dirty="0" smtClean="0">
                <a:latin typeface="Comic Sans MS" pitchFamily="66" charset="0"/>
              </a:rPr>
              <a:t>range of poetry styles</a:t>
            </a:r>
          </a:p>
          <a:p>
            <a:pPr eaLnBrk="1" hangingPunct="1">
              <a:buFontTx/>
              <a:buNone/>
            </a:pPr>
            <a:endParaRPr lang="en-GB" altLang="en-US" sz="3000" dirty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3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endParaRPr lang="en-GB" altLang="en-US" sz="30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dirty="0" smtClean="0">
                <a:latin typeface="Comic Sans MS" pitchFamily="66" charset="0"/>
              </a:rPr>
              <a:t>   </a:t>
            </a:r>
          </a:p>
          <a:p>
            <a:pPr eaLnBrk="1" hangingPunct="1">
              <a:buFontTx/>
              <a:buNone/>
            </a:pPr>
            <a:endParaRPr lang="en-GB" altLang="en-US" sz="1200" dirty="0" smtClean="0">
              <a:latin typeface="Comic Sans MS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2800" dirty="0" smtClean="0">
                <a:latin typeface="Comic Sans MS" pitchFamily="66" charset="0"/>
              </a:rPr>
              <a:t>  </a:t>
            </a:r>
            <a:r>
              <a:rPr lang="en-GB" altLang="en-US" sz="2800" dirty="0" smtClean="0">
                <a:solidFill>
                  <a:srgbClr val="CC00FF"/>
                </a:solidFill>
                <a:latin typeface="Comic Sans MS" pitchFamily="66" charset="0"/>
              </a:rPr>
              <a:t>    </a:t>
            </a:r>
            <a:r>
              <a:rPr lang="en-GB" altLang="en-US" sz="3000" dirty="0" smtClean="0">
                <a:latin typeface="Comic Sans MS" pitchFamily="66" charset="0"/>
              </a:rPr>
              <a:t>      </a:t>
            </a:r>
            <a:endParaRPr lang="en-GB" altLang="en-US" sz="2800" dirty="0" smtClean="0">
              <a:latin typeface="Comic Sans MS" pitchFamily="66" charset="0"/>
            </a:endParaRPr>
          </a:p>
        </p:txBody>
      </p:sp>
      <p:sp>
        <p:nvSpPr>
          <p:cNvPr id="150531" name="Text Box 3"/>
          <p:cNvSpPr txBox="1">
            <a:spLocks noChangeArrowheads="1"/>
          </p:cNvSpPr>
          <p:nvPr/>
        </p:nvSpPr>
        <p:spPr bwMode="auto">
          <a:xfrm>
            <a:off x="4787900" y="333375"/>
            <a:ext cx="17287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0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CC00FF"/>
          </a:solidFill>
        </p:spPr>
        <p:txBody>
          <a:bodyPr/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sz="9000" dirty="0" smtClean="0">
                <a:latin typeface="Arial Rounded MT Bold" panose="020F0704030504030204" pitchFamily="34" charset="0"/>
              </a:rPr>
              <a:t>Palindrome</a:t>
            </a:r>
            <a:endParaRPr lang="en-GB" sz="9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411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GB" sz="4800" dirty="0" smtClean="0">
                <a:latin typeface="Arial Rounded MT Bold" panose="020F0704030504030204" pitchFamily="34" charset="0"/>
              </a:rPr>
              <a:t>Palindrome Poem can be read forwards and backwards – in some cases this changes the message that the writer wants to give to the reader.</a:t>
            </a:r>
          </a:p>
          <a:p>
            <a:endParaRPr lang="en-GB" sz="4800" dirty="0">
              <a:latin typeface="Arial Rounded MT Bold" panose="020F0704030504030204" pitchFamily="34" charset="0"/>
            </a:endParaRPr>
          </a:p>
          <a:p>
            <a:r>
              <a:rPr lang="en-GB" sz="4800" dirty="0" smtClean="0">
                <a:latin typeface="Arial Rounded MT Bold" panose="020F0704030504030204" pitchFamily="34" charset="0"/>
              </a:rPr>
              <a:t>Let’s look at an example</a:t>
            </a:r>
            <a:endParaRPr lang="en-GB" sz="4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02" name="Group 20"/>
          <p:cNvGrpSpPr>
            <a:grpSpLocks/>
          </p:cNvGrpSpPr>
          <p:nvPr/>
        </p:nvGrpSpPr>
        <p:grpSpPr bwMode="auto">
          <a:xfrm>
            <a:off x="504825" y="692150"/>
            <a:ext cx="8639175" cy="5281613"/>
            <a:chOff x="227" y="829"/>
            <a:chExt cx="5442" cy="3327"/>
          </a:xfrm>
        </p:grpSpPr>
        <p:sp>
          <p:nvSpPr>
            <p:cNvPr id="153603" name="Rectangle 10"/>
            <p:cNvSpPr>
              <a:spLocks noChangeArrowheads="1"/>
            </p:cNvSpPr>
            <p:nvPr/>
          </p:nvSpPr>
          <p:spPr bwMode="auto">
            <a:xfrm>
              <a:off x="227" y="829"/>
              <a:ext cx="2880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Comic Sans MS" pitchFamily="66" charset="0"/>
                  <a:cs typeface="Arial" charset="0"/>
                </a:rPr>
                <a:t>penguin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Comic Sans MS" pitchFamily="66" charset="0"/>
                  <a:cs typeface="Arial" charset="0"/>
                </a:rPr>
                <a:t>black, white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Comic Sans MS" pitchFamily="66" charset="0"/>
                  <a:cs typeface="Arial" charset="0"/>
                </a:rPr>
                <a:t>waddling, swimming, leaping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Comic Sans MS" pitchFamily="66" charset="0"/>
                  <a:cs typeface="Arial" charset="0"/>
                </a:rPr>
                <a:t>a tuxedo in the cold water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Comic Sans MS" pitchFamily="66" charset="0"/>
                  <a:cs typeface="Arial" charset="0"/>
                </a:rPr>
                <a:t>emperor </a:t>
              </a:r>
            </a:p>
          </p:txBody>
        </p:sp>
        <p:sp>
          <p:nvSpPr>
            <p:cNvPr id="153604" name="Rectangle 15"/>
            <p:cNvSpPr>
              <a:spLocks noChangeArrowheads="1"/>
            </p:cNvSpPr>
            <p:nvPr/>
          </p:nvSpPr>
          <p:spPr bwMode="auto">
            <a:xfrm>
              <a:off x="243" y="2393"/>
              <a:ext cx="2880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Garamond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Garamond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Garamond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Garamond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Garamond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Comic Sans MS" pitchFamily="66" charset="0"/>
                  <a:cs typeface="Arial" charset="0"/>
                </a:rPr>
                <a:t>party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Comic Sans MS" pitchFamily="66" charset="0"/>
                  <a:cs typeface="Arial" charset="0"/>
                </a:rPr>
                <a:t>happy, cheerful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Comic Sans MS" pitchFamily="66" charset="0"/>
                  <a:cs typeface="Arial" charset="0"/>
                </a:rPr>
                <a:t>singing, eating, playing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Comic Sans MS" pitchFamily="66" charset="0"/>
                  <a:cs typeface="Arial" charset="0"/>
                </a:rPr>
                <a:t>my tenth birthday party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GB" altLang="en-US" sz="1800">
                  <a:solidFill>
                    <a:srgbClr val="000000"/>
                  </a:solidFill>
                  <a:latin typeface="Comic Sans MS" pitchFamily="66" charset="0"/>
                  <a:cs typeface="Arial" charset="0"/>
                </a:rPr>
                <a:t>perfect </a:t>
              </a:r>
            </a:p>
          </p:txBody>
        </p:sp>
        <p:grpSp>
          <p:nvGrpSpPr>
            <p:cNvPr id="153605" name="Group 19"/>
            <p:cNvGrpSpPr>
              <a:grpSpLocks/>
            </p:cNvGrpSpPr>
            <p:nvPr/>
          </p:nvGrpSpPr>
          <p:grpSpPr bwMode="auto">
            <a:xfrm>
              <a:off x="2744" y="1600"/>
              <a:ext cx="2925" cy="2556"/>
              <a:chOff x="2744" y="1600"/>
              <a:chExt cx="2925" cy="2556"/>
            </a:xfrm>
          </p:grpSpPr>
          <p:sp>
            <p:nvSpPr>
              <p:cNvPr id="153606" name="Rectangle 16"/>
              <p:cNvSpPr>
                <a:spLocks noChangeArrowheads="1"/>
              </p:cNvSpPr>
              <p:nvPr/>
            </p:nvSpPr>
            <p:spPr bwMode="auto">
              <a:xfrm>
                <a:off x="2789" y="1600"/>
                <a:ext cx="2880" cy="9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1800">
                    <a:solidFill>
                      <a:srgbClr val="000000"/>
                    </a:solidFill>
                    <a:latin typeface="Comic Sans MS" pitchFamily="66" charset="0"/>
                    <a:cs typeface="Arial" charset="0"/>
                  </a:rPr>
                  <a:t>rodeo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1800">
                    <a:solidFill>
                      <a:srgbClr val="000000"/>
                    </a:solidFill>
                    <a:latin typeface="Comic Sans MS" pitchFamily="66" charset="0"/>
                    <a:cs typeface="Arial" charset="0"/>
                  </a:rPr>
                  <a:t>loud, busy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1800">
                    <a:solidFill>
                      <a:srgbClr val="000000"/>
                    </a:solidFill>
                    <a:latin typeface="Comic Sans MS" pitchFamily="66" charset="0"/>
                    <a:cs typeface="Arial" charset="0"/>
                  </a:rPr>
                  <a:t>roping, riding, exciting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1800">
                    <a:solidFill>
                      <a:srgbClr val="000000"/>
                    </a:solidFill>
                    <a:latin typeface="Comic Sans MS" pitchFamily="66" charset="0"/>
                    <a:cs typeface="Arial" charset="0"/>
                  </a:rPr>
                  <a:t>dozens of horses in the arena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1800">
                    <a:solidFill>
                      <a:srgbClr val="000000"/>
                    </a:solidFill>
                    <a:latin typeface="Comic Sans MS" pitchFamily="66" charset="0"/>
                    <a:cs typeface="Arial" charset="0"/>
                  </a:rPr>
                  <a:t>stampede </a:t>
                </a:r>
              </a:p>
            </p:txBody>
          </p:sp>
          <p:sp>
            <p:nvSpPr>
              <p:cNvPr id="153607" name="Rectangle 18"/>
              <p:cNvSpPr>
                <a:spLocks noChangeArrowheads="1"/>
              </p:cNvSpPr>
              <p:nvPr/>
            </p:nvSpPr>
            <p:spPr bwMode="auto">
              <a:xfrm>
                <a:off x="2744" y="3233"/>
                <a:ext cx="2880" cy="9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Garamond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Garamond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Garamond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Garamond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1800">
                    <a:solidFill>
                      <a:srgbClr val="000000"/>
                    </a:solidFill>
                    <a:latin typeface="Comic Sans MS" pitchFamily="66" charset="0"/>
                    <a:cs typeface="Arial" charset="0"/>
                  </a:rPr>
                  <a:t>dessert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1800">
                    <a:solidFill>
                      <a:srgbClr val="000000"/>
                    </a:solidFill>
                    <a:latin typeface="Comic Sans MS" pitchFamily="66" charset="0"/>
                    <a:cs typeface="Arial" charset="0"/>
                  </a:rPr>
                  <a:t>cold, creamy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1800">
                    <a:solidFill>
                      <a:srgbClr val="000000"/>
                    </a:solidFill>
                    <a:latin typeface="Comic Sans MS" pitchFamily="66" charset="0"/>
                    <a:cs typeface="Arial" charset="0"/>
                  </a:rPr>
                  <a:t>eating, giggling, licking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1800">
                    <a:solidFill>
                      <a:srgbClr val="000000"/>
                    </a:solidFill>
                    <a:latin typeface="Comic Sans MS" pitchFamily="66" charset="0"/>
                    <a:cs typeface="Arial" charset="0"/>
                  </a:rPr>
                  <a:t>cone with three scoops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r>
                  <a:rPr lang="en-GB" altLang="en-US" sz="1800">
                    <a:solidFill>
                      <a:srgbClr val="000000"/>
                    </a:solidFill>
                    <a:latin typeface="Comic Sans MS" pitchFamily="66" charset="0"/>
                    <a:cs typeface="Arial" charset="0"/>
                  </a:rPr>
                  <a:t>ice cream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2989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FFFFCC"/>
          </a:solidFill>
        </p:spPr>
        <p:txBody>
          <a:bodyPr/>
          <a:lstStyle/>
          <a:p>
            <a:pPr algn="l"/>
            <a:r>
              <a:rPr lang="en-GB" dirty="0" smtClean="0"/>
              <a:t>                                                When we first read 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                                              this poem it is very 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                                              upsetting to think 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                                              that we would think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                                              of others in this 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                                              way but…</a:t>
            </a:r>
          </a:p>
          <a:p>
            <a:pPr algn="l"/>
            <a:endParaRPr lang="en-GB" sz="2400" dirty="0"/>
          </a:p>
          <a:p>
            <a:pPr algn="l"/>
            <a:r>
              <a:rPr lang="en-GB" dirty="0" smtClean="0"/>
              <a:t>                                                read from the last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                                              line and read up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                                              the poem; now 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                                              what do you</a:t>
            </a:r>
          </a:p>
          <a:p>
            <a:pPr algn="l"/>
            <a:r>
              <a:rPr lang="en-GB" dirty="0"/>
              <a:t> </a:t>
            </a:r>
            <a:r>
              <a:rPr lang="en-GB" dirty="0" smtClean="0"/>
              <a:t>                                               notice?</a:t>
            </a:r>
            <a:endParaRPr lang="en-GB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148064" cy="6861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04" y="22007064"/>
            <a:ext cx="4230870" cy="564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73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FFFFCC"/>
          </a:solidFill>
        </p:spPr>
        <p:txBody>
          <a:bodyPr/>
          <a:lstStyle/>
          <a:p>
            <a:pPr algn="l"/>
            <a:r>
              <a:rPr lang="en-GB" sz="3600" dirty="0" smtClean="0">
                <a:latin typeface="Arial Rounded MT Bold" panose="020F0704030504030204" pitchFamily="34" charset="0"/>
              </a:rPr>
              <a:t>                    Your Task</a:t>
            </a:r>
          </a:p>
          <a:p>
            <a:pPr algn="l"/>
            <a:r>
              <a:rPr lang="en-GB" sz="3600" dirty="0">
                <a:latin typeface="Arial Rounded MT Bold" panose="020F0704030504030204" pitchFamily="34" charset="0"/>
              </a:rPr>
              <a:t> </a:t>
            </a:r>
            <a:endParaRPr lang="en-GB" sz="3600" dirty="0" smtClean="0">
              <a:latin typeface="Arial Rounded MT Bold" panose="020F0704030504030204" pitchFamily="34" charset="0"/>
            </a:endParaRPr>
          </a:p>
          <a:p>
            <a:pPr algn="l"/>
            <a:r>
              <a:rPr lang="en-GB" sz="3600" dirty="0">
                <a:latin typeface="Arial Rounded MT Bold" panose="020F0704030504030204" pitchFamily="34" charset="0"/>
              </a:rPr>
              <a:t> </a:t>
            </a:r>
            <a:r>
              <a:rPr lang="en-GB" sz="3600" dirty="0" smtClean="0">
                <a:latin typeface="Arial Rounded MT Bold" panose="020F0704030504030204" pitchFamily="34" charset="0"/>
              </a:rPr>
              <a:t>  On slide 53, I have put an example of  </a:t>
            </a:r>
          </a:p>
          <a:p>
            <a:pPr algn="l"/>
            <a:r>
              <a:rPr lang="en-GB" sz="3600" dirty="0">
                <a:latin typeface="Arial Rounded MT Bold" panose="020F0704030504030204" pitchFamily="34" charset="0"/>
              </a:rPr>
              <a:t> </a:t>
            </a:r>
            <a:r>
              <a:rPr lang="en-GB" sz="3600" dirty="0" smtClean="0">
                <a:latin typeface="Arial Rounded MT Bold" panose="020F0704030504030204" pitchFamily="34" charset="0"/>
              </a:rPr>
              <a:t>  a palindrome poem; </a:t>
            </a:r>
          </a:p>
          <a:p>
            <a:pPr algn="l"/>
            <a:r>
              <a:rPr lang="en-GB" sz="3600" dirty="0" smtClean="0">
                <a:latin typeface="Arial Rounded MT Bold" panose="020F0704030504030204" pitchFamily="34" charset="0"/>
              </a:rPr>
              <a:t>   write out the poem in your neatest </a:t>
            </a:r>
          </a:p>
          <a:p>
            <a:pPr algn="l"/>
            <a:r>
              <a:rPr lang="en-GB" sz="3600" dirty="0">
                <a:latin typeface="Arial Rounded MT Bold" panose="020F0704030504030204" pitchFamily="34" charset="0"/>
              </a:rPr>
              <a:t> </a:t>
            </a:r>
            <a:r>
              <a:rPr lang="en-GB" sz="3600" dirty="0" smtClean="0">
                <a:latin typeface="Arial Rounded MT Bold" panose="020F0704030504030204" pitchFamily="34" charset="0"/>
              </a:rPr>
              <a:t>  handwriting </a:t>
            </a:r>
            <a:r>
              <a:rPr lang="en-GB" sz="3600" dirty="0" smtClean="0">
                <a:latin typeface="Arial Rounded MT Bold" panose="020F0704030504030204" pitchFamily="34" charset="0"/>
                <a:sym typeface="Wingdings" panose="05000000000000000000" pitchFamily="2" charset="2"/>
              </a:rPr>
              <a:t> </a:t>
            </a:r>
            <a:r>
              <a:rPr lang="en-GB" sz="3600" dirty="0" smtClean="0">
                <a:latin typeface="Arial Rounded MT Bold" panose="020F0704030504030204" pitchFamily="34" charset="0"/>
              </a:rPr>
              <a:t>and then tell me what </a:t>
            </a:r>
          </a:p>
          <a:p>
            <a:pPr algn="l"/>
            <a:r>
              <a:rPr lang="en-GB" sz="3600" dirty="0">
                <a:latin typeface="Arial Rounded MT Bold" panose="020F0704030504030204" pitchFamily="34" charset="0"/>
              </a:rPr>
              <a:t> </a:t>
            </a:r>
            <a:r>
              <a:rPr lang="en-GB" sz="3600" dirty="0" smtClean="0">
                <a:latin typeface="Arial Rounded MT Bold" panose="020F0704030504030204" pitchFamily="34" charset="0"/>
              </a:rPr>
              <a:t> your thoughts are on your first reading </a:t>
            </a:r>
          </a:p>
          <a:p>
            <a:pPr algn="l"/>
            <a:r>
              <a:rPr lang="en-GB" sz="3600" dirty="0">
                <a:latin typeface="Arial Rounded MT Bold" panose="020F0704030504030204" pitchFamily="34" charset="0"/>
              </a:rPr>
              <a:t> </a:t>
            </a:r>
            <a:r>
              <a:rPr lang="en-GB" sz="3600" dirty="0" smtClean="0">
                <a:latin typeface="Arial Rounded MT Bold" panose="020F0704030504030204" pitchFamily="34" charset="0"/>
              </a:rPr>
              <a:t> from top to bottom and then your </a:t>
            </a:r>
          </a:p>
          <a:p>
            <a:pPr algn="l"/>
            <a:r>
              <a:rPr lang="en-GB" sz="3600" dirty="0">
                <a:latin typeface="Arial Rounded MT Bold" panose="020F0704030504030204" pitchFamily="34" charset="0"/>
              </a:rPr>
              <a:t> </a:t>
            </a:r>
            <a:r>
              <a:rPr lang="en-GB" sz="3600" dirty="0" smtClean="0">
                <a:latin typeface="Arial Rounded MT Bold" panose="020F0704030504030204" pitchFamily="34" charset="0"/>
              </a:rPr>
              <a:t> thoughts reading from bottom to top. </a:t>
            </a:r>
          </a:p>
          <a:p>
            <a:pPr algn="l"/>
            <a:r>
              <a:rPr lang="en-GB" sz="3600" dirty="0">
                <a:latin typeface="Arial Rounded MT Bold" panose="020F0704030504030204" pitchFamily="34" charset="0"/>
              </a:rPr>
              <a:t> </a:t>
            </a:r>
            <a:r>
              <a:rPr lang="en-GB" sz="3600" dirty="0" smtClean="0">
                <a:latin typeface="Arial Rounded MT Bold" panose="020F0704030504030204" pitchFamily="34" charset="0"/>
              </a:rPr>
              <a:t> Example on the slide 52</a:t>
            </a:r>
          </a:p>
          <a:p>
            <a:pPr algn="l"/>
            <a:endParaRPr lang="en-GB" sz="4000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04" y="22007064"/>
            <a:ext cx="4230870" cy="564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1727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  <a:solidFill>
            <a:srgbClr val="FFFFCC"/>
          </a:solidFill>
        </p:spPr>
        <p:txBody>
          <a:bodyPr/>
          <a:lstStyle/>
          <a:p>
            <a:pPr algn="l"/>
            <a:endParaRPr lang="en-GB" sz="4000" dirty="0">
              <a:latin typeface="Arial Rounded MT Bold" panose="020F070403050403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04" y="22007064"/>
            <a:ext cx="4230870" cy="564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6"/>
          <a:stretch/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5873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3" t="8309" r="5098" b="15716"/>
          <a:stretch/>
        </p:blipFill>
        <p:spPr bwMode="auto">
          <a:xfrm>
            <a:off x="1691680" y="44623"/>
            <a:ext cx="5760640" cy="673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52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Box 2"/>
          <p:cNvSpPr txBox="1">
            <a:spLocks noChangeArrowheads="1"/>
          </p:cNvSpPr>
          <p:nvPr/>
        </p:nvSpPr>
        <p:spPr bwMode="auto">
          <a:xfrm>
            <a:off x="7073106" y="2060575"/>
            <a:ext cx="205105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</a:rPr>
              <a:t>Noun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</a:rPr>
              <a:t>Adjectives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</a:rPr>
              <a:t>Words expressing action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</a:rPr>
              <a:t>Phrase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en-US" dirty="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dirty="0">
                <a:solidFill>
                  <a:srgbClr val="000000"/>
                </a:solidFill>
              </a:rPr>
              <a:t>Synonym</a:t>
            </a:r>
          </a:p>
        </p:txBody>
      </p:sp>
      <p:sp>
        <p:nvSpPr>
          <p:cNvPr id="154627" name="Content Placeholder 4"/>
          <p:cNvSpPr txBox="1">
            <a:spLocks/>
          </p:cNvSpPr>
          <p:nvPr/>
        </p:nvSpPr>
        <p:spPr bwMode="auto">
          <a:xfrm>
            <a:off x="7099" y="1989138"/>
            <a:ext cx="7559675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indent="-246063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187450" indent="-20955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1462088" indent="-20955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19192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3764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28336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290888" indent="-2095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algn="ctr" fontAlgn="base">
              <a:spcAft>
                <a:spcPct val="0"/>
              </a:spcAft>
              <a:buFont typeface="Wingdings 2" pitchFamily="18" charset="2"/>
              <a:buNone/>
            </a:pPr>
            <a:r>
              <a:rPr lang="en-GB" altLang="en-US" sz="4000" dirty="0">
                <a:solidFill>
                  <a:srgbClr val="FFC000"/>
                </a:solidFill>
                <a:cs typeface="Arial" charset="0"/>
              </a:rPr>
              <a:t>Puppy,</a:t>
            </a:r>
          </a:p>
          <a:p>
            <a:pPr algn="ctr" fontAlgn="base">
              <a:spcAft>
                <a:spcPct val="0"/>
              </a:spcAft>
              <a:buFont typeface="Wingdings 2" pitchFamily="18" charset="2"/>
              <a:buNone/>
            </a:pPr>
            <a:r>
              <a:rPr lang="en-GB" altLang="en-US" sz="4000" dirty="0">
                <a:solidFill>
                  <a:srgbClr val="FFC000"/>
                </a:solidFill>
                <a:cs typeface="Arial" charset="0"/>
              </a:rPr>
              <a:t>Lively, naughty,</a:t>
            </a:r>
          </a:p>
          <a:p>
            <a:pPr algn="ctr" fontAlgn="base">
              <a:spcAft>
                <a:spcPct val="0"/>
              </a:spcAft>
              <a:buFont typeface="Wingdings 2" pitchFamily="18" charset="2"/>
              <a:buNone/>
            </a:pPr>
            <a:r>
              <a:rPr lang="en-GB" altLang="en-US" sz="4000" dirty="0">
                <a:solidFill>
                  <a:srgbClr val="FFC000"/>
                </a:solidFill>
                <a:cs typeface="Arial" charset="0"/>
              </a:rPr>
              <a:t>Growling, jumping, chewing,</a:t>
            </a:r>
          </a:p>
          <a:p>
            <a:pPr algn="ctr" fontAlgn="base">
              <a:spcAft>
                <a:spcPct val="0"/>
              </a:spcAft>
              <a:buFont typeface="Wingdings 2" pitchFamily="18" charset="2"/>
              <a:buNone/>
            </a:pPr>
            <a:r>
              <a:rPr lang="en-GB" altLang="en-US" sz="4000" dirty="0">
                <a:solidFill>
                  <a:srgbClr val="FFC000"/>
                </a:solidFill>
                <a:cs typeface="Arial" charset="0"/>
              </a:rPr>
              <a:t>A playful bundle of trouble,</a:t>
            </a:r>
          </a:p>
          <a:p>
            <a:pPr algn="ctr" fontAlgn="base">
              <a:spcAft>
                <a:spcPct val="0"/>
              </a:spcAft>
              <a:buFont typeface="Wingdings 2" pitchFamily="18" charset="2"/>
              <a:buNone/>
            </a:pPr>
            <a:r>
              <a:rPr lang="en-GB" altLang="en-US" sz="4000" dirty="0">
                <a:solidFill>
                  <a:srgbClr val="FFC000"/>
                </a:solidFill>
                <a:cs typeface="Arial" charset="0"/>
              </a:rPr>
              <a:t>Labrador.</a:t>
            </a:r>
          </a:p>
        </p:txBody>
      </p:sp>
      <p:pic>
        <p:nvPicPr>
          <p:cNvPr id="154628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6057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5006" r="31271" b="7220"/>
          <a:stretch>
            <a:fillRect/>
          </a:stretch>
        </p:blipFill>
        <p:spPr bwMode="auto">
          <a:xfrm>
            <a:off x="7053263" y="0"/>
            <a:ext cx="2090737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0763"/>
            <a:ext cx="159543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1" r="23927"/>
          <a:stretch>
            <a:fillRect/>
          </a:stretch>
        </p:blipFill>
        <p:spPr bwMode="auto">
          <a:xfrm>
            <a:off x="8042008" y="5439444"/>
            <a:ext cx="1068444" cy="141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4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WordArt 3" descr="Paper bag"/>
          <p:cNvSpPr>
            <a:spLocks noChangeArrowheads="1" noChangeShapeType="1" noTextEdit="1"/>
          </p:cNvSpPr>
          <p:nvPr/>
        </p:nvSpPr>
        <p:spPr bwMode="auto">
          <a:xfrm>
            <a:off x="1752600" y="1828800"/>
            <a:ext cx="5486400" cy="342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/>
                  </a:outerShdw>
                </a:effectLst>
                <a:cs typeface="Times New Roman"/>
              </a:rPr>
              <a:t>Haiku</a:t>
            </a:r>
          </a:p>
        </p:txBody>
      </p:sp>
    </p:spTree>
    <p:extLst>
      <p:ext uri="{BB962C8B-B14F-4D97-AF65-F5344CB8AC3E}">
        <p14:creationId xmlns:p14="http://schemas.microsoft.com/office/powerpoint/2010/main" val="42552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Text Box 2"/>
          <p:cNvSpPr txBox="1">
            <a:spLocks noChangeArrowheads="1"/>
          </p:cNvSpPr>
          <p:nvPr/>
        </p:nvSpPr>
        <p:spPr bwMode="auto">
          <a:xfrm>
            <a:off x="3048000" y="4419600"/>
            <a:ext cx="563880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800" b="1">
                <a:solidFill>
                  <a:srgbClr val="5B5249"/>
                </a:solidFill>
                <a:latin typeface="Monotype Corsiva" pitchFamily="66" charset="0"/>
                <a:cs typeface="Arial" charset="0"/>
              </a:rPr>
              <a:t>A hai</a:t>
            </a:r>
            <a:r>
              <a:rPr lang="en-US" altLang="en-US" sz="6000" b="1">
                <a:solidFill>
                  <a:srgbClr val="5B5249"/>
                </a:solidFill>
                <a:latin typeface="Monotype Corsiva" pitchFamily="66" charset="0"/>
                <a:cs typeface="Arial" charset="0"/>
              </a:rPr>
              <a:t>k</a:t>
            </a:r>
            <a:r>
              <a:rPr lang="en-US" altLang="en-US" sz="4800" b="1">
                <a:solidFill>
                  <a:srgbClr val="5B5249"/>
                </a:solidFill>
                <a:latin typeface="Monotype Corsiva" pitchFamily="66" charset="0"/>
                <a:cs typeface="Arial" charset="0"/>
              </a:rPr>
              <a:t>u is a Japanese poem with three lines.</a:t>
            </a:r>
          </a:p>
        </p:txBody>
      </p:sp>
      <p:pic>
        <p:nvPicPr>
          <p:cNvPr id="156675" name="Picture 3" descr="C:\Program Files\Microsoft Office\Clipart\homeanim\ag00625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914400"/>
            <a:ext cx="26574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796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600200" y="1600200"/>
            <a:ext cx="5943600" cy="411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6600" b="1">
                <a:solidFill>
                  <a:srgbClr val="5B5249"/>
                </a:solidFill>
                <a:latin typeface="Monotype Corsiva" pitchFamily="66" charset="0"/>
                <a:cs typeface="Arial" charset="0"/>
              </a:rPr>
              <a:t>Each line of  a haiku has a certain number of syllables.</a:t>
            </a:r>
          </a:p>
        </p:txBody>
      </p:sp>
      <p:pic>
        <p:nvPicPr>
          <p:cNvPr id="12292" name="Picture 4" descr="C:\Program Files\Microsoft Office\Clipart\homeanim\j009566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572000"/>
            <a:ext cx="800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C:\Program Files\Microsoft Office\Clipart\homeanim\j009566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371600"/>
            <a:ext cx="1016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:\Program Files\Microsoft Office\Clipart\homeanim\j009567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048000"/>
            <a:ext cx="6778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18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uild="p" autoUpdateAnimBg="0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077575">
  <a:themeElements>
    <a:clrScheme name="10077575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0077575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077575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77575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77575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77575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77575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077575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0077575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954</Words>
  <Application>Microsoft Office PowerPoint</Application>
  <PresentationFormat>On-screen Show (4:3)</PresentationFormat>
  <Paragraphs>327</Paragraphs>
  <Slides>53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53</vt:i4>
      </vt:variant>
    </vt:vector>
  </HeadingPairs>
  <TitlesOfParts>
    <vt:vector size="72" baseType="lpstr">
      <vt:lpstr>Arial</vt:lpstr>
      <vt:lpstr>Arial Rounded MT Bold</vt:lpstr>
      <vt:lpstr>Calibri</vt:lpstr>
      <vt:lpstr>Comic Sans MS</vt:lpstr>
      <vt:lpstr>Constantia</vt:lpstr>
      <vt:lpstr>Forte</vt:lpstr>
      <vt:lpstr>Garamond</vt:lpstr>
      <vt:lpstr>Impact</vt:lpstr>
      <vt:lpstr>Monotype Corsiva</vt:lpstr>
      <vt:lpstr>Times New Roman</vt:lpstr>
      <vt:lpstr>Wingdings</vt:lpstr>
      <vt:lpstr>Wingdings 2</vt:lpstr>
      <vt:lpstr>Default Design</vt:lpstr>
      <vt:lpstr>10077575</vt:lpstr>
      <vt:lpstr>Flow</vt:lpstr>
      <vt:lpstr>Nature</vt:lpstr>
      <vt:lpstr>1_Nature</vt:lpstr>
      <vt:lpstr>1_Default Design</vt:lpstr>
      <vt:lpstr>2_Default Design</vt:lpstr>
      <vt:lpstr>PowerPoint Presentation</vt:lpstr>
      <vt:lpstr>PowerPoint Presentation</vt:lpstr>
      <vt:lpstr>CINQUAIN POEMS</vt:lpstr>
      <vt:lpstr>Cinquain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Samantha Horsley</cp:lastModifiedBy>
  <cp:revision>9</cp:revision>
  <dcterms:created xsi:type="dcterms:W3CDTF">2021-02-01T11:11:42Z</dcterms:created>
  <dcterms:modified xsi:type="dcterms:W3CDTF">2021-02-10T13:54:49Z</dcterms:modified>
</cp:coreProperties>
</file>