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92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62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6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3DAF-2197-4EEE-B280-1C4F7A95E66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CE6EB-3289-491C-B4F0-CF8657A6FAE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6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EC6F-0B5C-4DC0-86E6-2C9C15D1FD7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9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DEDC-EC52-439F-B3F4-42DD639675E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EDEA0-BFF5-496D-B807-3A38CEA9851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70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D0B2-6A0A-475C-A992-9ABE9893F84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4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52B80-6DC7-4527-8BF9-C0DEAFBC219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6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3DAD-45FD-4980-8830-5FA73794ACB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7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4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865D0-950E-40AF-A2F8-73AC67FD8BB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3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7663F-A17F-4481-8310-8459A0358A0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8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843A5-EF7D-45CE-9887-022FD39A9C3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72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CCB82-5646-4025-A62D-61580D2B9BE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03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011FFC-ACED-4417-8884-819CBF3F69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2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0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2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0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7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0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A32D-E610-490D-94AD-D8328C5A4BAF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5C58-A03F-403F-856D-BA7F317A1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7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EBB8B5-2478-43E9-9D87-99828A3FA2C4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612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1"/>
                </a:solidFill>
                <a:latin typeface="AR DARLING" panose="02000000000000000000" pitchFamily="2" charset="0"/>
              </a:rPr>
              <a:t>HISTORY</a:t>
            </a:r>
          </a:p>
          <a:p>
            <a:endParaRPr lang="en-GB" sz="7200" dirty="0">
              <a:solidFill>
                <a:schemeClr val="tx1"/>
              </a:solidFill>
              <a:latin typeface="AR DARLING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589240" cy="55892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618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folHlink"/>
                </a:solidFill>
                <a:latin typeface="SassoonPrimaryInfant" pitchFamily="2" charset="0"/>
              </a:rPr>
              <a:t>How was the corn harvested?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Reapers cut the ripe corn with wooden sickles, edged with sharp flints.</a:t>
            </a:r>
          </a:p>
          <a:p>
            <a:pPr>
              <a:buFontTx/>
              <a:buNone/>
            </a:pPr>
            <a:endParaRPr lang="en-GB" altLang="en-US" sz="2000">
              <a:solidFill>
                <a:schemeClr val="folHlink"/>
              </a:solidFill>
              <a:latin typeface="SassoonPrimaryInfant" pitchFamily="2" charset="0"/>
            </a:endParaRPr>
          </a:p>
          <a:p>
            <a:pPr>
              <a:buFontTx/>
              <a:buNone/>
            </a:pPr>
            <a:endParaRPr lang="en-US" altLang="en-US" sz="2800">
              <a:solidFill>
                <a:schemeClr val="folHlink"/>
              </a:solidFill>
              <a:latin typeface="SassoonPrimaryInfant" pitchFamily="2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   Women and children followed behind the reapers to collect any fallen ears of corn.</a:t>
            </a:r>
          </a:p>
        </p:txBody>
      </p:sp>
      <p:pic>
        <p:nvPicPr>
          <p:cNvPr id="18439" name="Picture 7" descr="cutting_the_gr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484313"/>
            <a:ext cx="2074863" cy="230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8" descr="transporting_the_gra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4217988"/>
            <a:ext cx="2757488" cy="190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7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folHlink"/>
                </a:solidFill>
                <a:latin typeface="SassoonPrimaryInfant" pitchFamily="2" charset="0"/>
              </a:rPr>
              <a:t>What happens next?</a:t>
            </a:r>
            <a:endParaRPr lang="en-US" altLang="en-US">
              <a:solidFill>
                <a:schemeClr val="folHlink"/>
              </a:solidFill>
              <a:latin typeface="SassoonPrimaryInfant" pitchFamily="2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   Cattle were used to trample over the cut corn to remove the grain from the ears.</a:t>
            </a:r>
          </a:p>
          <a:p>
            <a:pPr>
              <a:buFontTx/>
              <a:buNone/>
            </a:pPr>
            <a:endParaRPr lang="en-GB" altLang="en-US" sz="2800">
              <a:solidFill>
                <a:schemeClr val="folHlink"/>
              </a:solidFill>
              <a:latin typeface="SassoonPrimaryInfant" pitchFamily="2" charset="0"/>
            </a:endParaRPr>
          </a:p>
          <a:p>
            <a:pPr>
              <a:buFontTx/>
              <a:buNone/>
            </a:pPr>
            <a:endParaRPr lang="en-US" altLang="en-US" sz="2000">
              <a:solidFill>
                <a:schemeClr val="folHlink"/>
              </a:solidFill>
              <a:latin typeface="SassoonPrimaryInfant" pitchFamily="2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   Then the grain was tossed into the air so the breeze blew the light useless chaff away.</a:t>
            </a:r>
            <a:endParaRPr lang="en-GB" altLang="en-US" sz="2800">
              <a:solidFill>
                <a:schemeClr val="folHlink"/>
              </a:solidFill>
              <a:latin typeface="SassoonPrimaryInfant" pitchFamily="2" charset="0"/>
            </a:endParaRPr>
          </a:p>
          <a:p>
            <a:endParaRPr lang="en-US" altLang="en-US" sz="2800"/>
          </a:p>
        </p:txBody>
      </p:sp>
      <p:pic>
        <p:nvPicPr>
          <p:cNvPr id="19463" name="Picture 7" descr="thresh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700213"/>
            <a:ext cx="2736850" cy="175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 descr="winnow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1675" y="4008438"/>
            <a:ext cx="2052638" cy="2373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1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 sz="4400" dirty="0" smtClean="0">
                <a:latin typeface="Arial Rounded MT Bold" panose="020F0704030504030204" pitchFamily="34" charset="0"/>
              </a:rPr>
              <a:t>Your Task:</a:t>
            </a:r>
          </a:p>
          <a:p>
            <a:endParaRPr lang="en-GB" sz="4400" dirty="0">
              <a:latin typeface="Arial Rounded MT Bold" panose="020F0704030504030204" pitchFamily="34" charset="0"/>
            </a:endParaRPr>
          </a:p>
          <a:p>
            <a:r>
              <a:rPr lang="en-GB" sz="4400" dirty="0" smtClean="0">
                <a:latin typeface="Arial Rounded MT Bold" panose="020F0704030504030204" pitchFamily="34" charset="0"/>
              </a:rPr>
              <a:t>Think of a creative way to tell people how the Ancient Egyptians used to farm.  You will need to include the technical vocabulary and pictures would be helpful to the reader.</a:t>
            </a:r>
            <a:endParaRPr lang="en-GB" sz="4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2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49275"/>
            <a:ext cx="7918450" cy="2879725"/>
          </a:xfrm>
        </p:spPr>
        <p:txBody>
          <a:bodyPr/>
          <a:lstStyle/>
          <a:p>
            <a:r>
              <a:rPr lang="en-GB" altLang="en-US" sz="6600" b="1">
                <a:solidFill>
                  <a:schemeClr val="folHlink"/>
                </a:solidFill>
                <a:latin typeface="SassoonPrimaryInfant" pitchFamily="2" charset="0"/>
              </a:rPr>
              <a:t>Farming in Ancient Egypt</a:t>
            </a:r>
            <a:br>
              <a:rPr lang="en-GB" altLang="en-US" sz="6600" b="1">
                <a:solidFill>
                  <a:schemeClr val="folHlink"/>
                </a:solidFill>
                <a:latin typeface="SassoonPrimaryInfant" pitchFamily="2" charset="0"/>
              </a:rPr>
            </a:br>
            <a:endParaRPr lang="en-US" altLang="en-US" sz="6600" b="1">
              <a:solidFill>
                <a:schemeClr val="folHlink"/>
              </a:solidFill>
              <a:latin typeface="SassoonPrimaryInfant" pitchFamily="2" charset="0"/>
            </a:endParaRPr>
          </a:p>
        </p:txBody>
      </p:sp>
      <p:pic>
        <p:nvPicPr>
          <p:cNvPr id="2052" name="Picture 4" descr="thre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73463"/>
            <a:ext cx="352742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folHlink"/>
                </a:solidFill>
                <a:latin typeface="SassoonPrimaryInfant" pitchFamily="2" charset="0"/>
              </a:rPr>
              <a:t>What crops did the Egyptian Farmers grow?</a:t>
            </a:r>
            <a:r>
              <a:rPr lang="en-US" altLang="en-US" sz="3600">
                <a:latin typeface="SassoonPrimaryInfant" pitchFamily="2" charset="0"/>
              </a:rPr>
              <a:t>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    </a:t>
            </a:r>
            <a:r>
              <a:rPr lang="en-US" altLang="en-US" sz="3600" dirty="0">
                <a:solidFill>
                  <a:schemeClr val="folHlink"/>
                </a:solidFill>
                <a:latin typeface="SassoonPrimaryInfant" pitchFamily="2" charset="0"/>
              </a:rPr>
              <a:t>Egyptians grew crops such as wheat, barley, vegetables, figs, melons, pomegranates and </a:t>
            </a:r>
            <a:r>
              <a:rPr lang="en-US" altLang="en-US" sz="3600" dirty="0" smtClean="0">
                <a:solidFill>
                  <a:schemeClr val="folHlink"/>
                </a:solidFill>
                <a:latin typeface="SassoonPrimaryInfant" pitchFamily="2" charset="0"/>
              </a:rPr>
              <a:t>vines (grapes).  </a:t>
            </a:r>
            <a:endParaRPr lang="en-US" altLang="en-US" sz="3600" dirty="0">
              <a:solidFill>
                <a:schemeClr val="folHlink"/>
              </a:solidFill>
              <a:latin typeface="SassoonPrimaryInfant" pitchFamily="2" charset="0"/>
            </a:endParaRPr>
          </a:p>
        </p:txBody>
      </p:sp>
      <p:pic>
        <p:nvPicPr>
          <p:cNvPr id="4115" name="Picture 19" descr="foo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10170" r="3999" b="8475"/>
          <a:stretch>
            <a:fillRect/>
          </a:stretch>
        </p:blipFill>
        <p:spPr>
          <a:xfrm>
            <a:off x="4648200" y="1739900"/>
            <a:ext cx="4038600" cy="1906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" name="Picture 20" descr="picking grape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3693" r="5177" b="7692"/>
          <a:stretch>
            <a:fillRect/>
          </a:stretch>
        </p:blipFill>
        <p:spPr>
          <a:xfrm>
            <a:off x="5724525" y="4076700"/>
            <a:ext cx="246538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7" name="Picture 21" descr="egyptian 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084763"/>
            <a:ext cx="12938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folHlink"/>
                </a:solidFill>
                <a:latin typeface="SassoonPrimaryInfant" pitchFamily="2" charset="0"/>
              </a:rPr>
              <a:t>What else did they grow?</a:t>
            </a:r>
            <a:endParaRPr lang="en-US" altLang="en-US">
              <a:solidFill>
                <a:schemeClr val="folHlink"/>
              </a:solidFill>
              <a:latin typeface="SassoonPrimaryInfant" pitchFamily="2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SassoonPrimaryInfant" pitchFamily="2" charset="0"/>
              </a:rPr>
              <a:t>  </a:t>
            </a:r>
          </a:p>
          <a:p>
            <a:pPr>
              <a:buFontTx/>
              <a:buNone/>
            </a:pPr>
            <a:endParaRPr lang="en-US" altLang="en-US" sz="3600">
              <a:solidFill>
                <a:schemeClr val="folHlink"/>
              </a:solidFill>
              <a:latin typeface="SassoonPrimaryInfant" pitchFamily="2" charset="0"/>
            </a:endParaRPr>
          </a:p>
          <a:p>
            <a:pPr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SassoonPrimaryInfant" pitchFamily="2" charset="0"/>
              </a:rPr>
              <a:t>  They also grew flax which was made into linen.</a:t>
            </a:r>
          </a:p>
          <a:p>
            <a:endParaRPr lang="en-US" altLang="en-US" sz="2800"/>
          </a:p>
        </p:txBody>
      </p:sp>
      <p:pic>
        <p:nvPicPr>
          <p:cNvPr id="24583" name="Picture 7" descr="clot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205038"/>
            <a:ext cx="2935288" cy="2951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  <a:latin typeface="SassoonPrimaryInfant" pitchFamily="2" charset="0"/>
              </a:rPr>
              <a:t>Where did the farmers grow their crops?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</a:t>
            </a: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The Egyptians grew their crops along the banks of the River Nile on the rich black soil which was left behind after the yearly floods. </a:t>
            </a:r>
          </a:p>
        </p:txBody>
      </p:sp>
      <p:pic>
        <p:nvPicPr>
          <p:cNvPr id="5127" name="Picture 7" descr="mapriverni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938" y="1600200"/>
            <a:ext cx="34115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folHlink"/>
                </a:solidFill>
                <a:latin typeface="SassoonPrimaryInfant" pitchFamily="2" charset="0"/>
              </a:rPr>
              <a:t>How many seasons were there in Ancient Egypt?</a:t>
            </a:r>
            <a:endParaRPr lang="en-US" altLang="en-US" sz="400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   </a:t>
            </a:r>
          </a:p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r>
              <a:rPr lang="en-US" altLang="en-US" sz="2800"/>
              <a:t>    </a:t>
            </a: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Egyptian farmers divided their year into three seasons, based on the cycles of the River Nile</a:t>
            </a:r>
          </a:p>
        </p:txBody>
      </p:sp>
      <p:pic>
        <p:nvPicPr>
          <p:cNvPr id="6155" name="Picture 11" descr="flooded ni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6250" r="6400" b="6250"/>
          <a:stretch>
            <a:fillRect/>
          </a:stretch>
        </p:blipFill>
        <p:spPr>
          <a:xfrm>
            <a:off x="4643438" y="2276475"/>
            <a:ext cx="3900487" cy="299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4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folHlink"/>
                </a:solidFill>
                <a:latin typeface="SassoonPrimaryInfant" pitchFamily="2" charset="0"/>
              </a:rPr>
              <a:t>Akhet </a:t>
            </a:r>
            <a:br>
              <a:rPr lang="en-US" altLang="en-US" sz="4000" b="1">
                <a:solidFill>
                  <a:schemeClr val="folHlink"/>
                </a:solidFill>
                <a:latin typeface="SassoonPrimaryInfant" pitchFamily="2" charset="0"/>
              </a:rPr>
            </a:b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The Flooding Season.</a:t>
            </a:r>
            <a:r>
              <a:rPr lang="en-US" altLang="en-US" sz="4000">
                <a:solidFill>
                  <a:schemeClr val="folHlink"/>
                </a:solidFill>
                <a:latin typeface="SassoonPrimaryInfant" pitchFamily="2" charset="0"/>
              </a:rPr>
              <a:t>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   June - September.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   No farming was done at this time, as all the fields were flooded. Many farmers worked for the pharaoh instead, building pyramids or temples.</a:t>
            </a:r>
          </a:p>
        </p:txBody>
      </p:sp>
      <p:pic>
        <p:nvPicPr>
          <p:cNvPr id="7175" name="Picture 7" descr="pyrami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0800" y="2262188"/>
            <a:ext cx="30734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6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folHlink"/>
                </a:solidFill>
                <a:latin typeface="SassoonPrimaryInfant" pitchFamily="2" charset="0"/>
              </a:rPr>
              <a:t>Peret</a:t>
            </a:r>
            <a:br>
              <a:rPr lang="en-US" altLang="en-US" sz="4000" b="1">
                <a:solidFill>
                  <a:schemeClr val="folHlink"/>
                </a:solidFill>
                <a:latin typeface="SassoonPrimaryInfant" pitchFamily="2" charset="0"/>
              </a:rPr>
            </a:br>
            <a:r>
              <a:rPr lang="en-US" altLang="en-US" sz="2800" b="1">
                <a:solidFill>
                  <a:schemeClr val="folHlink"/>
                </a:solidFill>
                <a:latin typeface="SassoonPrimaryInfant" pitchFamily="2" charset="0"/>
              </a:rPr>
              <a:t>The growing season</a:t>
            </a:r>
            <a:endParaRPr lang="en-US" altLang="en-US" sz="4000" b="1">
              <a:solidFill>
                <a:schemeClr val="folHlink"/>
              </a:solidFill>
              <a:latin typeface="SassoonPrimaryInfant" pitchFamily="2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   </a:t>
            </a: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October-February: 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  <a:latin typeface="SassoonPrimaryInfant" pitchFamily="2" charset="0"/>
              </a:rPr>
              <a:t>   In October the floodwaters receded, leaving behind a layer of rich, black soil. This soil was then ploughed and seeded. </a:t>
            </a:r>
          </a:p>
        </p:txBody>
      </p:sp>
      <p:pic>
        <p:nvPicPr>
          <p:cNvPr id="8199" name="Picture 7" descr="cow ploug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5084763"/>
            <a:ext cx="1900238" cy="126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 descr="far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7550" y="4219575"/>
            <a:ext cx="2159000" cy="2017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52947ploug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73238"/>
            <a:ext cx="2592388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chemeClr val="folHlink"/>
                </a:solidFill>
                <a:latin typeface="SassoonPrimaryInfant" pitchFamily="2" charset="0"/>
              </a:rPr>
              <a:t>Shemu </a:t>
            </a:r>
            <a:br>
              <a:rPr lang="en-US" altLang="en-US" sz="4000" b="1">
                <a:solidFill>
                  <a:schemeClr val="folHlink"/>
                </a:solidFill>
                <a:latin typeface="SassoonPrimaryInfant" pitchFamily="2" charset="0"/>
              </a:rPr>
            </a:br>
            <a:r>
              <a:rPr lang="en-US" altLang="en-US" sz="2400">
                <a:solidFill>
                  <a:schemeClr val="folHlink"/>
                </a:solidFill>
              </a:rPr>
              <a:t>The Harvesting Season</a:t>
            </a:r>
            <a:r>
              <a:rPr lang="en-US" altLang="en-US" sz="40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   </a:t>
            </a:r>
            <a:r>
              <a:rPr lang="en-US" altLang="en-US" sz="2800">
                <a:solidFill>
                  <a:schemeClr val="folHlink"/>
                </a:solidFill>
              </a:rPr>
              <a:t>March-May.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   The harvest season was the time when crops were cut and gathered. It was also the time to repair the canals ready for the next flood.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9223" name="Picture 7" descr="cutting_the_gr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76475"/>
            <a:ext cx="1814513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8" descr="transporting_the_gra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404813"/>
            <a:ext cx="2362200" cy="162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 descr="thres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92375"/>
            <a:ext cx="2484437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winnow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437063"/>
            <a:ext cx="1771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picking grap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7385" r="7356" b="7692"/>
          <a:stretch>
            <a:fillRect/>
          </a:stretch>
        </p:blipFill>
        <p:spPr bwMode="auto">
          <a:xfrm>
            <a:off x="4572000" y="4652963"/>
            <a:ext cx="20875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328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PowerPoint Presentation</vt:lpstr>
      <vt:lpstr>Farming in Ancient Egypt </vt:lpstr>
      <vt:lpstr>What crops did the Egyptian Farmers grow? </vt:lpstr>
      <vt:lpstr>What else did they grow?</vt:lpstr>
      <vt:lpstr>Where did the farmers grow their crops?</vt:lpstr>
      <vt:lpstr>How many seasons were there in Ancient Egypt?</vt:lpstr>
      <vt:lpstr>Akhet  The Flooding Season. </vt:lpstr>
      <vt:lpstr>Peret The growing season</vt:lpstr>
      <vt:lpstr>Shemu  The Harvesting Season </vt:lpstr>
      <vt:lpstr>How was the corn harvested?</vt:lpstr>
      <vt:lpstr>What happens next?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2020-05-10T19:42:02Z</dcterms:created>
  <dcterms:modified xsi:type="dcterms:W3CDTF">2020-05-13T07:55:24Z</dcterms:modified>
</cp:coreProperties>
</file>