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BC1BA-7BC0-4C2E-B10A-FFB28F32FC2C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65AD8-E5C4-4DB2-844B-F0BA24F76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5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507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4507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5DE11C-0B74-42E3-9727-D78CCC22CA2C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8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0A34-CB75-427A-8BAE-D377F464DCBD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0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3909-2B5C-4CD0-8CF9-E0120EA0B083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2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F6CC-AD28-49F6-B32F-EDAC99CC9447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4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4D90C-5FE4-4820-8135-C18107152166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0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A98BE-1264-4414-B510-5E790449BF36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1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F1546-225A-43E0-A261-82020518C285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0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3C35-9FCE-4714-A3F4-3C1377495AAE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6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903C3-9BAC-483F-81D0-0F75FE2969CA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0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224B4-1CC5-4553-A765-22492970895F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0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94B2-13E1-47E0-A186-02FC132490FE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9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F012-6A6A-4331-976A-9F050115953C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6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403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04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405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4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40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405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2B206-3754-4DA1-A607-55E2BD19DE76}" type="slidenum">
              <a:rPr lang="en-GB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102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79248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4400" smtClean="0">
                <a:solidFill>
                  <a:srgbClr val="FFFFFF"/>
                </a:solidFill>
                <a:latin typeface="Comic Sans MS" pitchFamily="66" charset="0"/>
              </a:rPr>
              <a:t>In a previous lesson we learnt about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8800" smtClean="0">
                <a:solidFill>
                  <a:srgbClr val="00FFCC"/>
                </a:solidFill>
                <a:latin typeface="Comic Sans MS" pitchFamily="66" charset="0"/>
              </a:rPr>
              <a:t>Food Chains</a:t>
            </a:r>
          </a:p>
        </p:txBody>
      </p:sp>
    </p:spTree>
    <p:extLst>
      <p:ext uri="{BB962C8B-B14F-4D97-AF65-F5344CB8AC3E}">
        <p14:creationId xmlns:p14="http://schemas.microsoft.com/office/powerpoint/2010/main" val="4774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chemeClr val="hlink"/>
                </a:solidFill>
                <a:latin typeface="Comic Sans MS" pitchFamily="66" charset="0"/>
              </a:rPr>
              <a:t>Can you tell someone at home what these KEY WORDS mean?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5400" smtClean="0">
                <a:latin typeface="Comic Sans MS" pitchFamily="66" charset="0"/>
              </a:rPr>
              <a:t>food chain</a:t>
            </a:r>
          </a:p>
          <a:p>
            <a:pPr algn="ctr" eaLnBrk="1" hangingPunct="1">
              <a:buFontTx/>
              <a:buNone/>
            </a:pPr>
            <a:endParaRPr lang="en-GB" altLang="en-US" sz="28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5400" smtClean="0">
                <a:latin typeface="Comic Sans MS" pitchFamily="66" charset="0"/>
              </a:rPr>
              <a:t>consumer         producer</a:t>
            </a:r>
            <a:r>
              <a:rPr lang="en-GB" altLang="en-US" i="1" smtClean="0"/>
              <a:t>      </a:t>
            </a:r>
          </a:p>
          <a:p>
            <a:pPr eaLnBrk="1" hangingPunct="1">
              <a:buFontTx/>
              <a:buNone/>
            </a:pPr>
            <a:endParaRPr lang="en-GB" altLang="en-US" i="1" smtClean="0"/>
          </a:p>
          <a:p>
            <a:pPr eaLnBrk="1" hangingPunct="1">
              <a:buFontTx/>
              <a:buNone/>
            </a:pPr>
            <a:r>
              <a:rPr lang="en-GB" altLang="en-US" sz="5400" smtClean="0">
                <a:latin typeface="Comic Sans MS" pitchFamily="66" charset="0"/>
              </a:rPr>
              <a:t>      predator         prey       </a:t>
            </a:r>
          </a:p>
          <a:p>
            <a:pPr eaLnBrk="1" hangingPunct="1">
              <a:buFontTx/>
              <a:buNone/>
            </a:pPr>
            <a:endParaRPr lang="en-GB" altLang="en-US" sz="540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chemeClr val="hlink"/>
                </a:solidFill>
              </a:rPr>
              <a:t>Can you remember what the arrows meant in a food chain?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z="540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5400" smtClean="0">
              <a:latin typeface="Comic Sans MS" pitchFamily="66" charset="0"/>
            </a:endParaRP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1066800" y="2057400"/>
            <a:ext cx="6477000" cy="0"/>
          </a:xfrm>
          <a:prstGeom prst="line">
            <a:avLst/>
          </a:prstGeom>
          <a:noFill/>
          <a:ln w="508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1219200" y="3733800"/>
            <a:ext cx="6477000" cy="0"/>
          </a:xfrm>
          <a:prstGeom prst="line">
            <a:avLst/>
          </a:prstGeom>
          <a:noFill/>
          <a:ln w="5080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676400" y="34290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smtClean="0">
                <a:solidFill>
                  <a:srgbClr val="3399FF"/>
                </a:solidFill>
              </a:rPr>
              <a:t>direction of energy flow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057400" y="17526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3200" smtClean="0">
                <a:solidFill>
                  <a:srgbClr val="3399FF"/>
                </a:solidFill>
              </a:rPr>
              <a:t>eaten by</a:t>
            </a:r>
          </a:p>
        </p:txBody>
      </p:sp>
    </p:spTree>
    <p:extLst>
      <p:ext uri="{BB962C8B-B14F-4D97-AF65-F5344CB8AC3E}">
        <p14:creationId xmlns:p14="http://schemas.microsoft.com/office/powerpoint/2010/main" val="2473727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Food chains</a:t>
            </a:r>
            <a:endParaRPr lang="en-US" altLang="en-US" smtClean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914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FFCCCC"/>
                </a:solidFill>
                <a:latin typeface="Comic Sans MS" pitchFamily="66" charset="0"/>
                <a:cs typeface="Arial" charset="0"/>
              </a:rPr>
              <a:t>A food chain shows where the energy goes in a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FFCCCC"/>
                </a:solidFill>
                <a:latin typeface="Comic Sans MS" pitchFamily="66" charset="0"/>
                <a:cs typeface="Arial" charset="0"/>
              </a:rPr>
              <a:t>food chain (in other words, “what gets eaten by what”):</a:t>
            </a:r>
            <a:endParaRPr lang="en-US" altLang="en-US" sz="2400" smtClean="0">
              <a:solidFill>
                <a:srgbClr val="FFCCCC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619250" y="2997200"/>
            <a:ext cx="649288" cy="287338"/>
          </a:xfrm>
          <a:prstGeom prst="rightArrow">
            <a:avLst>
              <a:gd name="adj1" fmla="val 50000"/>
              <a:gd name="adj2" fmla="val 56492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348038" y="2997200"/>
            <a:ext cx="649287" cy="287338"/>
          </a:xfrm>
          <a:prstGeom prst="rightArrow">
            <a:avLst>
              <a:gd name="adj1" fmla="val 50000"/>
              <a:gd name="adj2" fmla="val 56492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FFFFFF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084888" y="2997200"/>
            <a:ext cx="649287" cy="287338"/>
          </a:xfrm>
          <a:prstGeom prst="rightArrow">
            <a:avLst>
              <a:gd name="adj1" fmla="val 50000"/>
              <a:gd name="adj2" fmla="val 56492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FFFFFF"/>
              </a:solidFill>
            </a:endParaRP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28600" y="2743200"/>
            <a:ext cx="1225550" cy="1333500"/>
            <a:chOff x="158" y="1298"/>
            <a:chExt cx="772" cy="840"/>
          </a:xfrm>
        </p:grpSpPr>
        <p:graphicFrame>
          <p:nvGraphicFramePr>
            <p:cNvPr id="6174" name="Object 8"/>
            <p:cNvGraphicFramePr>
              <a:graphicFrameLocks noChangeAspect="1"/>
            </p:cNvGraphicFramePr>
            <p:nvPr/>
          </p:nvGraphicFramePr>
          <p:xfrm>
            <a:off x="249" y="1298"/>
            <a:ext cx="593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CorelDRAW 6.0" r:id="rId3" imgW="6509734" imgH="5524312" progId="CorelDRAW.Graphic.6">
                    <p:embed/>
                  </p:oleObj>
                </mc:Choice>
                <mc:Fallback>
                  <p:oleObj name="CorelDRAW 6.0" r:id="rId3" imgW="6509734" imgH="5524312" progId="CorelDRAW.Graphic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1298"/>
                          <a:ext cx="593" cy="5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5" name="Text Box 9"/>
            <p:cNvSpPr txBox="1">
              <a:spLocks noChangeArrowheads="1"/>
            </p:cNvSpPr>
            <p:nvPr/>
          </p:nvSpPr>
          <p:spPr bwMode="auto">
            <a:xfrm>
              <a:off x="158" y="1888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99FFCC"/>
                  </a:solidFill>
                  <a:latin typeface="Comic Sans MS" pitchFamily="66" charset="0"/>
                  <a:cs typeface="Arial" charset="0"/>
                </a:rPr>
                <a:t>Cabbage</a:t>
              </a:r>
              <a:endParaRPr lang="en-US" altLang="en-US" sz="2000" smtClean="0">
                <a:solidFill>
                  <a:srgbClr val="99FFCC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6152" name="Group 10"/>
          <p:cNvGrpSpPr>
            <a:grpSpLocks/>
          </p:cNvGrpSpPr>
          <p:nvPr/>
        </p:nvGrpSpPr>
        <p:grpSpPr bwMode="auto">
          <a:xfrm>
            <a:off x="2124075" y="2636838"/>
            <a:ext cx="1225550" cy="1404937"/>
            <a:chOff x="1338" y="1253"/>
            <a:chExt cx="772" cy="885"/>
          </a:xfrm>
        </p:grpSpPr>
        <p:graphicFrame>
          <p:nvGraphicFramePr>
            <p:cNvPr id="6172" name="Object 11"/>
            <p:cNvGraphicFramePr>
              <a:graphicFrameLocks noChangeAspect="1"/>
            </p:cNvGraphicFramePr>
            <p:nvPr/>
          </p:nvGraphicFramePr>
          <p:xfrm>
            <a:off x="1519" y="1253"/>
            <a:ext cx="464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CorelDRAW 6.0" r:id="rId5" imgW="2899142" imgH="3622500" progId="CorelDRAW.Graphic.6">
                    <p:embed/>
                  </p:oleObj>
                </mc:Choice>
                <mc:Fallback>
                  <p:oleObj name="CorelDRAW 6.0" r:id="rId5" imgW="2899142" imgH="3622500" progId="CorelDRAW.Graphic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1253"/>
                          <a:ext cx="464" cy="5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3" name="Text Box 12"/>
            <p:cNvSpPr txBox="1">
              <a:spLocks noChangeArrowheads="1"/>
            </p:cNvSpPr>
            <p:nvPr/>
          </p:nvSpPr>
          <p:spPr bwMode="auto">
            <a:xfrm>
              <a:off x="1338" y="1888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CC9900"/>
                  </a:solidFill>
                  <a:latin typeface="Comic Sans MS" pitchFamily="66" charset="0"/>
                  <a:cs typeface="Arial" charset="0"/>
                </a:rPr>
                <a:t>Rabbit</a:t>
              </a:r>
              <a:endParaRPr lang="en-US" altLang="en-US" sz="2000" smtClean="0">
                <a:solidFill>
                  <a:srgbClr val="CC9900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6153" name="Group 13"/>
          <p:cNvGrpSpPr>
            <a:grpSpLocks/>
          </p:cNvGrpSpPr>
          <p:nvPr/>
        </p:nvGrpSpPr>
        <p:grpSpPr bwMode="auto">
          <a:xfrm>
            <a:off x="4068763" y="2781300"/>
            <a:ext cx="1787525" cy="1260475"/>
            <a:chOff x="2563" y="1344"/>
            <a:chExt cx="1126" cy="794"/>
          </a:xfrm>
        </p:grpSpPr>
        <p:graphicFrame>
          <p:nvGraphicFramePr>
            <p:cNvPr id="6170" name="Object 14"/>
            <p:cNvGraphicFramePr>
              <a:graphicFrameLocks noChangeAspect="1"/>
            </p:cNvGraphicFramePr>
            <p:nvPr/>
          </p:nvGraphicFramePr>
          <p:xfrm>
            <a:off x="2563" y="1344"/>
            <a:ext cx="1126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orelDRAW 6.0" r:id="rId7" imgW="7019925" imgH="2781300" progId="CorelDRAW.Graphic.6">
                    <p:embed/>
                  </p:oleObj>
                </mc:Choice>
                <mc:Fallback>
                  <p:oleObj name="CorelDRAW 6.0" r:id="rId7" imgW="7019925" imgH="2781300" progId="CorelDRAW.Graphic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3" y="1344"/>
                          <a:ext cx="1126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1" name="Text Box 15"/>
            <p:cNvSpPr txBox="1">
              <a:spLocks noChangeArrowheads="1"/>
            </p:cNvSpPr>
            <p:nvPr/>
          </p:nvSpPr>
          <p:spPr bwMode="auto">
            <a:xfrm>
              <a:off x="2789" y="1888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FFCC99"/>
                  </a:solidFill>
                  <a:latin typeface="Comic Sans MS" pitchFamily="66" charset="0"/>
                  <a:cs typeface="Arial" charset="0"/>
                </a:rPr>
                <a:t>Stoat</a:t>
              </a:r>
              <a:endParaRPr lang="en-US" altLang="en-US" sz="2000" smtClean="0">
                <a:solidFill>
                  <a:srgbClr val="FFCC99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6154" name="Group 16"/>
          <p:cNvGrpSpPr>
            <a:grpSpLocks/>
          </p:cNvGrpSpPr>
          <p:nvPr/>
        </p:nvGrpSpPr>
        <p:grpSpPr bwMode="auto">
          <a:xfrm>
            <a:off x="6891338" y="2708275"/>
            <a:ext cx="2036762" cy="1333500"/>
            <a:chOff x="4341" y="1298"/>
            <a:chExt cx="1283" cy="840"/>
          </a:xfrm>
        </p:grpSpPr>
        <p:graphicFrame>
          <p:nvGraphicFramePr>
            <p:cNvPr id="6168" name="Object 17"/>
            <p:cNvGraphicFramePr>
              <a:graphicFrameLocks noChangeAspect="1"/>
            </p:cNvGraphicFramePr>
            <p:nvPr/>
          </p:nvGraphicFramePr>
          <p:xfrm>
            <a:off x="4341" y="1298"/>
            <a:ext cx="1283" cy="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CorelDRAW 6.0" r:id="rId9" imgW="7166342" imgH="3416962" progId="CorelDRAW.Graphic.6">
                    <p:embed/>
                  </p:oleObj>
                </mc:Choice>
                <mc:Fallback>
                  <p:oleObj name="CorelDRAW 6.0" r:id="rId9" imgW="7166342" imgH="3416962" progId="CorelDRAW.Graphic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1" y="1298"/>
                          <a:ext cx="1283" cy="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Text Box 18"/>
            <p:cNvSpPr txBox="1">
              <a:spLocks noChangeArrowheads="1"/>
            </p:cNvSpPr>
            <p:nvPr/>
          </p:nvSpPr>
          <p:spPr bwMode="auto">
            <a:xfrm>
              <a:off x="4558" y="1888"/>
              <a:ext cx="7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000" smtClean="0">
                  <a:solidFill>
                    <a:srgbClr val="FF6600"/>
                  </a:solidFill>
                  <a:latin typeface="Comic Sans MS" pitchFamily="66" charset="0"/>
                  <a:cs typeface="Arial" charset="0"/>
                </a:rPr>
                <a:t>Fox</a:t>
              </a:r>
              <a:endParaRPr lang="en-US" altLang="en-US" sz="2000" smtClean="0">
                <a:solidFill>
                  <a:srgbClr val="FF6600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6155" name="Group 19"/>
          <p:cNvGrpSpPr>
            <a:grpSpLocks/>
          </p:cNvGrpSpPr>
          <p:nvPr/>
        </p:nvGrpSpPr>
        <p:grpSpPr bwMode="auto">
          <a:xfrm>
            <a:off x="4427538" y="3573463"/>
            <a:ext cx="4319587" cy="2000250"/>
            <a:chOff x="2789" y="1752"/>
            <a:chExt cx="2721" cy="1260"/>
          </a:xfrm>
        </p:grpSpPr>
        <p:sp>
          <p:nvSpPr>
            <p:cNvPr id="6166" name="Text Box 20"/>
            <p:cNvSpPr txBox="1">
              <a:spLocks noChangeArrowheads="1"/>
            </p:cNvSpPr>
            <p:nvPr/>
          </p:nvSpPr>
          <p:spPr bwMode="auto">
            <a:xfrm>
              <a:off x="2789" y="2478"/>
              <a:ext cx="2721" cy="5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FFCC"/>
                  </a:solidFill>
                  <a:latin typeface="Comic Sans MS" pitchFamily="66" charset="0"/>
                  <a:cs typeface="Arial" charset="0"/>
                </a:rPr>
                <a:t>The arrows indicate where the energy is going</a:t>
              </a:r>
              <a:endParaRPr lang="en-US" altLang="en-US" sz="2400" smtClean="0">
                <a:solidFill>
                  <a:srgbClr val="00FFCC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167" name="Line 21"/>
            <p:cNvSpPr>
              <a:spLocks noChangeShapeType="1"/>
            </p:cNvSpPr>
            <p:nvPr/>
          </p:nvSpPr>
          <p:spPr bwMode="auto">
            <a:xfrm flipV="1">
              <a:off x="4013" y="1752"/>
              <a:ext cx="1" cy="72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6156" name="Group 22"/>
          <p:cNvGrpSpPr>
            <a:grpSpLocks/>
          </p:cNvGrpSpPr>
          <p:nvPr/>
        </p:nvGrpSpPr>
        <p:grpSpPr bwMode="auto">
          <a:xfrm>
            <a:off x="179388" y="4221163"/>
            <a:ext cx="3529012" cy="1352550"/>
            <a:chOff x="113" y="2160"/>
            <a:chExt cx="2223" cy="852"/>
          </a:xfrm>
        </p:grpSpPr>
        <p:sp>
          <p:nvSpPr>
            <p:cNvPr id="6164" name="Text Box 23"/>
            <p:cNvSpPr txBox="1">
              <a:spLocks noChangeArrowheads="1"/>
            </p:cNvSpPr>
            <p:nvPr/>
          </p:nvSpPr>
          <p:spPr bwMode="auto">
            <a:xfrm>
              <a:off x="113" y="2478"/>
              <a:ext cx="2223" cy="534"/>
            </a:xfrm>
            <a:prstGeom prst="rect">
              <a:avLst/>
            </a:prstGeom>
            <a:noFill/>
            <a:ln w="25400">
              <a:solidFill>
                <a:srgbClr val="99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2400" smtClean="0">
                  <a:solidFill>
                    <a:srgbClr val="00FFCC"/>
                  </a:solidFill>
                  <a:latin typeface="Comic Sans MS" pitchFamily="66" charset="0"/>
                  <a:cs typeface="Arial" charset="0"/>
                </a:rPr>
                <a:t>Plants convert the sun’s energy into food</a:t>
              </a:r>
              <a:endParaRPr lang="en-US" altLang="en-US" sz="2400" smtClean="0">
                <a:solidFill>
                  <a:srgbClr val="00FFCC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165" name="Line 24"/>
            <p:cNvSpPr>
              <a:spLocks noChangeShapeType="1"/>
            </p:cNvSpPr>
            <p:nvPr/>
          </p:nvSpPr>
          <p:spPr bwMode="auto">
            <a:xfrm flipH="1" flipV="1">
              <a:off x="748" y="2160"/>
              <a:ext cx="318" cy="318"/>
            </a:xfrm>
            <a:prstGeom prst="line">
              <a:avLst/>
            </a:prstGeom>
            <a:noFill/>
            <a:ln w="25400">
              <a:solidFill>
                <a:srgbClr val="99FFCC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157" name="Text Box 25"/>
          <p:cNvSpPr txBox="1">
            <a:spLocks noChangeArrowheads="1"/>
          </p:cNvSpPr>
          <p:nvPr/>
        </p:nvSpPr>
        <p:spPr bwMode="auto">
          <a:xfrm>
            <a:off x="1447800" y="274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FFFFFF"/>
                </a:solidFill>
              </a:rPr>
              <a:t>eaten by</a:t>
            </a:r>
          </a:p>
        </p:txBody>
      </p:sp>
      <p:sp>
        <p:nvSpPr>
          <p:cNvPr id="6158" name="Text Box 26"/>
          <p:cNvSpPr txBox="1">
            <a:spLocks noChangeArrowheads="1"/>
          </p:cNvSpPr>
          <p:nvPr/>
        </p:nvSpPr>
        <p:spPr bwMode="auto">
          <a:xfrm>
            <a:off x="6019800" y="274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FFFFFF"/>
                </a:solidFill>
              </a:rPr>
              <a:t>eaten by</a:t>
            </a:r>
          </a:p>
        </p:txBody>
      </p:sp>
      <p:sp>
        <p:nvSpPr>
          <p:cNvPr id="6159" name="Text Box 27"/>
          <p:cNvSpPr txBox="1">
            <a:spLocks noChangeArrowheads="1"/>
          </p:cNvSpPr>
          <p:nvPr/>
        </p:nvSpPr>
        <p:spPr bwMode="auto">
          <a:xfrm>
            <a:off x="3200400" y="2743200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FFFFFF"/>
                </a:solidFill>
              </a:rPr>
              <a:t>eaten by</a:t>
            </a:r>
          </a:p>
        </p:txBody>
      </p:sp>
      <p:sp>
        <p:nvSpPr>
          <p:cNvPr id="6160" name="TextBox 1"/>
          <p:cNvSpPr txBox="1">
            <a:spLocks noChangeArrowheads="1"/>
          </p:cNvSpPr>
          <p:nvPr/>
        </p:nvSpPr>
        <p:spPr bwMode="auto">
          <a:xfrm>
            <a:off x="304800" y="2209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Producer</a:t>
            </a:r>
          </a:p>
        </p:txBody>
      </p:sp>
      <p:sp>
        <p:nvSpPr>
          <p:cNvPr id="6161" name="TextBox 30"/>
          <p:cNvSpPr txBox="1">
            <a:spLocks noChangeArrowheads="1"/>
          </p:cNvSpPr>
          <p:nvPr/>
        </p:nvSpPr>
        <p:spPr bwMode="auto">
          <a:xfrm>
            <a:off x="2268538" y="1933575"/>
            <a:ext cx="131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Primary consumer</a:t>
            </a:r>
          </a:p>
        </p:txBody>
      </p: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4600575" y="2071688"/>
            <a:ext cx="131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Secondary consumer</a:t>
            </a:r>
          </a:p>
        </p:txBody>
      </p:sp>
      <p:sp>
        <p:nvSpPr>
          <p:cNvPr id="6163" name="TextBox 32"/>
          <p:cNvSpPr txBox="1">
            <a:spLocks noChangeArrowheads="1"/>
          </p:cNvSpPr>
          <p:nvPr/>
        </p:nvSpPr>
        <p:spPr bwMode="auto">
          <a:xfrm>
            <a:off x="7191375" y="2071688"/>
            <a:ext cx="131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FFFFFF"/>
                </a:solidFill>
              </a:rPr>
              <a:t>Tertiary consumer</a:t>
            </a:r>
          </a:p>
        </p:txBody>
      </p:sp>
    </p:spTree>
    <p:extLst>
      <p:ext uri="{BB962C8B-B14F-4D97-AF65-F5344CB8AC3E}">
        <p14:creationId xmlns:p14="http://schemas.microsoft.com/office/powerpoint/2010/main" val="19622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mtClean="0"/>
              <a:t>I would like you to create 4 food chains which have a producer, primary consumer, secondary consumer and tertiary consumer.  I am going to give you one animal for each food chain; you have to find the rest and complete a food chain which is labelled with type of consumer and prey/predator.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mtClean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chemeClr val="hlink"/>
                </a:solidFill>
              </a:rPr>
              <a:t>Your Task</a:t>
            </a:r>
          </a:p>
        </p:txBody>
      </p:sp>
    </p:spTree>
    <p:extLst>
      <p:ext uri="{BB962C8B-B14F-4D97-AF65-F5344CB8AC3E}">
        <p14:creationId xmlns:p14="http://schemas.microsoft.com/office/powerpoint/2010/main" val="39627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chemeClr val="hlink"/>
                </a:solidFill>
              </a:rPr>
              <a:t>For your first food chain the animal that I have chosen is…</a:t>
            </a:r>
            <a:br>
              <a:rPr lang="en-GB" altLang="en-US" dirty="0" smtClean="0">
                <a:solidFill>
                  <a:schemeClr val="hlink"/>
                </a:solidFill>
              </a:rPr>
            </a:br>
            <a:r>
              <a:rPr lang="en-GB" altLang="en-US" dirty="0" smtClean="0">
                <a:solidFill>
                  <a:schemeClr val="hlink"/>
                </a:solidFill>
              </a:rPr>
              <a:t/>
            </a:r>
            <a:br>
              <a:rPr lang="en-GB" altLang="en-US" dirty="0" smtClean="0">
                <a:solidFill>
                  <a:schemeClr val="hlink"/>
                </a:solidFill>
              </a:rPr>
            </a:br>
            <a:r>
              <a:rPr lang="en-GB" altLang="en-US" dirty="0" smtClean="0">
                <a:solidFill>
                  <a:srgbClr val="FF0000"/>
                </a:solidFill>
              </a:rPr>
              <a:t>duck-billed platypus</a:t>
            </a:r>
            <a:br>
              <a:rPr lang="en-GB" altLang="en-US" dirty="0" smtClean="0">
                <a:solidFill>
                  <a:srgbClr val="FF0000"/>
                </a:solidFill>
              </a:rPr>
            </a:br>
            <a:r>
              <a:rPr lang="en-GB" altLang="en-US" dirty="0" smtClean="0">
                <a:solidFill>
                  <a:schemeClr val="hlink"/>
                </a:solidFill>
              </a:rPr>
              <a:t/>
            </a:r>
            <a:br>
              <a:rPr lang="en-GB" altLang="en-US" dirty="0" smtClean="0">
                <a:solidFill>
                  <a:schemeClr val="hlink"/>
                </a:solidFill>
              </a:rPr>
            </a:br>
            <a:r>
              <a:rPr lang="en-GB" altLang="en-US" dirty="0" smtClean="0">
                <a:solidFill>
                  <a:schemeClr val="hlink"/>
                </a:solidFill>
              </a:rPr>
              <a:t>Unless you have a wealth of information about food chains in that brain of yours, you’ll need to research on the internet.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178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18859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chemeClr val="hlink"/>
                </a:solidFill>
              </a:rPr>
              <a:t>For your second food chain the animal that I have chosen is…</a:t>
            </a:r>
            <a:br>
              <a:rPr lang="en-GB" altLang="en-US" dirty="0" smtClean="0">
                <a:solidFill>
                  <a:schemeClr val="hlink"/>
                </a:solidFill>
              </a:rPr>
            </a:br>
            <a:r>
              <a:rPr lang="en-GB" altLang="en-US" dirty="0" smtClean="0">
                <a:solidFill>
                  <a:schemeClr val="hlink"/>
                </a:solidFill>
              </a:rPr>
              <a:t/>
            </a:r>
            <a:br>
              <a:rPr lang="en-GB" altLang="en-US" dirty="0" smtClean="0">
                <a:solidFill>
                  <a:schemeClr val="hlink"/>
                </a:solidFill>
              </a:rPr>
            </a:br>
            <a:r>
              <a:rPr lang="en-GB" altLang="en-US" dirty="0" smtClean="0">
                <a:solidFill>
                  <a:srgbClr val="FF0000"/>
                </a:solidFill>
              </a:rPr>
              <a:t>red-lipped batfish</a:t>
            </a:r>
            <a:br>
              <a:rPr lang="en-GB" altLang="en-US" dirty="0" smtClean="0">
                <a:solidFill>
                  <a:srgbClr val="FF0000"/>
                </a:solidFill>
              </a:rPr>
            </a:br>
            <a:r>
              <a:rPr lang="en-GB" altLang="en-US" dirty="0" smtClean="0">
                <a:solidFill>
                  <a:schemeClr val="hlink"/>
                </a:solidFill>
              </a:rPr>
              <a:t/>
            </a:r>
            <a:br>
              <a:rPr lang="en-GB" altLang="en-US" dirty="0" smtClean="0">
                <a:solidFill>
                  <a:schemeClr val="hlink"/>
                </a:solidFill>
              </a:rPr>
            </a:br>
            <a:endParaRPr lang="en-GB" altLang="en-US" dirty="0" smtClean="0">
              <a:solidFill>
                <a:schemeClr val="hlink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2479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91611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6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chemeClr val="hlink"/>
                </a:solidFill>
              </a:rPr>
              <a:t>For your third food chain the animal that I have chosen is…</a:t>
            </a:r>
            <a:br>
              <a:rPr lang="en-GB" altLang="en-US" dirty="0" smtClean="0">
                <a:solidFill>
                  <a:schemeClr val="hlink"/>
                </a:solidFill>
              </a:rPr>
            </a:br>
            <a:r>
              <a:rPr lang="en-GB" altLang="en-US" dirty="0" smtClean="0">
                <a:solidFill>
                  <a:schemeClr val="hlink"/>
                </a:solidFill>
              </a:rPr>
              <a:t/>
            </a:r>
            <a:br>
              <a:rPr lang="en-GB" altLang="en-US" dirty="0" smtClean="0">
                <a:solidFill>
                  <a:schemeClr val="hlink"/>
                </a:solidFill>
              </a:rPr>
            </a:br>
            <a:r>
              <a:rPr lang="en-GB" altLang="en-US" dirty="0" smtClean="0">
                <a:solidFill>
                  <a:srgbClr val="FF0000"/>
                </a:solidFill>
              </a:rPr>
              <a:t>lowland streaked tenrec</a:t>
            </a:r>
            <a:br>
              <a:rPr lang="en-GB" altLang="en-US" dirty="0" smtClean="0">
                <a:solidFill>
                  <a:srgbClr val="FF0000"/>
                </a:solidFill>
              </a:rPr>
            </a:br>
            <a:r>
              <a:rPr lang="en-GB" altLang="en-US" dirty="0" smtClean="0">
                <a:solidFill>
                  <a:schemeClr val="hlink"/>
                </a:solidFill>
              </a:rPr>
              <a:t/>
            </a:r>
            <a:br>
              <a:rPr lang="en-GB" altLang="en-US" dirty="0" smtClean="0">
                <a:solidFill>
                  <a:schemeClr val="hlink"/>
                </a:solidFill>
              </a:rPr>
            </a:br>
            <a:endParaRPr lang="en-GB" altLang="en-US" dirty="0" smtClean="0">
              <a:solidFill>
                <a:schemeClr val="hlink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r="7217" b="14014"/>
          <a:stretch>
            <a:fillRect/>
          </a:stretch>
        </p:blipFill>
        <p:spPr bwMode="auto">
          <a:xfrm>
            <a:off x="6324600" y="4267200"/>
            <a:ext cx="1828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6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solidFill>
                  <a:schemeClr val="hlink"/>
                </a:solidFill>
              </a:rPr>
              <a:t>For your final food chain the animal that I have chosen is…</a:t>
            </a:r>
            <a:br>
              <a:rPr lang="en-GB" altLang="en-US" dirty="0" smtClean="0">
                <a:solidFill>
                  <a:schemeClr val="hlink"/>
                </a:solidFill>
              </a:rPr>
            </a:br>
            <a:r>
              <a:rPr lang="en-GB" altLang="en-US" dirty="0" smtClean="0">
                <a:solidFill>
                  <a:schemeClr val="hlink"/>
                </a:solidFill>
              </a:rPr>
              <a:t/>
            </a:r>
            <a:br>
              <a:rPr lang="en-GB" altLang="en-US" dirty="0" smtClean="0">
                <a:solidFill>
                  <a:schemeClr val="hlink"/>
                </a:solidFill>
              </a:rPr>
            </a:br>
            <a:r>
              <a:rPr lang="en-GB" altLang="en-US" dirty="0" smtClean="0">
                <a:solidFill>
                  <a:srgbClr val="FF0000"/>
                </a:solidFill>
              </a:rPr>
              <a:t>shoebill</a:t>
            </a:r>
            <a:br>
              <a:rPr lang="en-GB" altLang="en-US" dirty="0" smtClean="0">
                <a:solidFill>
                  <a:srgbClr val="FF0000"/>
                </a:solidFill>
              </a:rPr>
            </a:br>
            <a:r>
              <a:rPr lang="en-GB" altLang="en-US" dirty="0" smtClean="0">
                <a:solidFill>
                  <a:schemeClr val="hlink"/>
                </a:solidFill>
              </a:rPr>
              <a:t/>
            </a:r>
            <a:br>
              <a:rPr lang="en-GB" altLang="en-US" dirty="0" smtClean="0">
                <a:solidFill>
                  <a:schemeClr val="hlink"/>
                </a:solidFill>
              </a:rPr>
            </a:br>
            <a:endParaRPr lang="en-GB" altLang="en-US" dirty="0" smtClean="0">
              <a:solidFill>
                <a:schemeClr val="hlin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8" t="22137" r="7097"/>
          <a:stretch>
            <a:fillRect/>
          </a:stretch>
        </p:blipFill>
        <p:spPr bwMode="auto">
          <a:xfrm>
            <a:off x="6324600" y="3581400"/>
            <a:ext cx="22177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r="18810"/>
          <a:stretch>
            <a:fillRect/>
          </a:stretch>
        </p:blipFill>
        <p:spPr bwMode="auto">
          <a:xfrm>
            <a:off x="457200" y="2667000"/>
            <a:ext cx="19875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5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215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Mountain Top</vt:lpstr>
      <vt:lpstr>CorelDRAW 6.0</vt:lpstr>
      <vt:lpstr>PowerPoint Presentation</vt:lpstr>
      <vt:lpstr>Can you tell someone at home what these KEY WORDS mean?</vt:lpstr>
      <vt:lpstr>Can you remember what the arrows meant in a food chain?</vt:lpstr>
      <vt:lpstr>Food chains</vt:lpstr>
      <vt:lpstr>Your Task</vt:lpstr>
      <vt:lpstr>For your first food chain the animal that I have chosen is…  duck-billed platypus  Unless you have a wealth of information about food chains in that brain of yours, you’ll need to research on the internet.</vt:lpstr>
      <vt:lpstr>For your second food chain the animal that I have chosen is…  red-lipped batfish  </vt:lpstr>
      <vt:lpstr>For your third food chain the animal that I have chosen is…  lowland streaked tenrec  </vt:lpstr>
      <vt:lpstr>For your final food chain the animal that I have chosen is…  shoebill  </vt:lpstr>
    </vt:vector>
  </TitlesOfParts>
  <Company>SCC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ked.gstteach05</dc:creator>
  <cp:lastModifiedBy>User</cp:lastModifiedBy>
  <cp:revision>11</cp:revision>
  <dcterms:created xsi:type="dcterms:W3CDTF">2012-05-24T11:39:43Z</dcterms:created>
  <dcterms:modified xsi:type="dcterms:W3CDTF">2020-06-09T08:34:47Z</dcterms:modified>
</cp:coreProperties>
</file>