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15"/>
  </p:notesMasterIdLst>
  <p:sldIdLst>
    <p:sldId id="273" r:id="rId6"/>
    <p:sldId id="282" r:id="rId7"/>
    <p:sldId id="275" r:id="rId8"/>
    <p:sldId id="280" r:id="rId9"/>
    <p:sldId id="281" r:id="rId10"/>
    <p:sldId id="276" r:id="rId11"/>
    <p:sldId id="277" r:id="rId12"/>
    <p:sldId id="278" r:id="rId13"/>
    <p:sldId id="279" r:id="rId14"/>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23E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3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6B308447-1673-42C4-BCAB-1FC71A37440C}" type="datetimeFigureOut">
              <a:rPr lang="en-GB" smtClean="0"/>
              <a:t>17/06/2020</a:t>
            </a:fld>
            <a:endParaRPr lang="en-GB" dirty="0"/>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24400"/>
            <a:ext cx="5486400" cy="44751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7213"/>
            <a:ext cx="2971800" cy="4968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447213"/>
            <a:ext cx="2971800" cy="496887"/>
          </a:xfrm>
          <a:prstGeom prst="rect">
            <a:avLst/>
          </a:prstGeom>
        </p:spPr>
        <p:txBody>
          <a:bodyPr vert="horz" lIns="91440" tIns="45720" rIns="91440" bIns="45720" rtlCol="0" anchor="b"/>
          <a:lstStyle>
            <a:lvl1pPr algn="r">
              <a:defRPr sz="1200"/>
            </a:lvl1pPr>
          </a:lstStyle>
          <a:p>
            <a:fld id="{A0DC9195-0A4A-4F3D-91F9-1E0F16E7A090}" type="slidenum">
              <a:rPr lang="en-GB" smtClean="0"/>
              <a:t>‹#›</a:t>
            </a:fld>
            <a:endParaRPr lang="en-GB" dirty="0"/>
          </a:p>
        </p:txBody>
      </p:sp>
    </p:spTree>
    <p:extLst>
      <p:ext uri="{BB962C8B-B14F-4D97-AF65-F5344CB8AC3E}">
        <p14:creationId xmlns:p14="http://schemas.microsoft.com/office/powerpoint/2010/main" val="1929713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50AA4C0-A9FB-4BE6-95ED-0BB907646155}" type="slidenum">
              <a:rPr lang="en-GB" smtClean="0">
                <a:solidFill>
                  <a:prstClr val="black"/>
                </a:solidFill>
              </a:rPr>
              <a:pPr/>
              <a:t>4</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50AA4C0-A9FB-4BE6-95ED-0BB907646155}" type="slidenum">
              <a:rPr lang="en-GB" smtClean="0">
                <a:solidFill>
                  <a:prstClr val="black"/>
                </a:solidFill>
              </a:rPr>
              <a:pPr/>
              <a:t>5</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EF26AA3-19E2-4465-B0CD-DF3FEB90C898}" type="datetimeFigureOut">
              <a:rPr lang="en-GB" smtClean="0"/>
              <a:t>17/06/2020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A74115B-7DE2-4636-8B82-A63F73CFF89A}" type="slidenum">
              <a:rPr lang="en-GB" smtClean="0"/>
              <a:t>‹#›</a:t>
            </a:fld>
            <a:endParaRPr lang="en-GB" dirty="0"/>
          </a:p>
        </p:txBody>
      </p:sp>
    </p:spTree>
    <p:extLst>
      <p:ext uri="{BB962C8B-B14F-4D97-AF65-F5344CB8AC3E}">
        <p14:creationId xmlns:p14="http://schemas.microsoft.com/office/powerpoint/2010/main" val="3097851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F26AA3-19E2-4465-B0CD-DF3FEB90C898}" type="datetimeFigureOut">
              <a:rPr lang="en-GB" smtClean="0"/>
              <a:t>17/06/2020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A74115B-7DE2-4636-8B82-A63F73CFF89A}" type="slidenum">
              <a:rPr lang="en-GB" smtClean="0"/>
              <a:t>‹#›</a:t>
            </a:fld>
            <a:endParaRPr lang="en-GB" dirty="0"/>
          </a:p>
        </p:txBody>
      </p:sp>
    </p:spTree>
    <p:extLst>
      <p:ext uri="{BB962C8B-B14F-4D97-AF65-F5344CB8AC3E}">
        <p14:creationId xmlns:p14="http://schemas.microsoft.com/office/powerpoint/2010/main" val="1416657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F26AA3-19E2-4465-B0CD-DF3FEB90C898}" type="datetimeFigureOut">
              <a:rPr lang="en-GB" smtClean="0"/>
              <a:t>17/06/2020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A74115B-7DE2-4636-8B82-A63F73CFF89A}" type="slidenum">
              <a:rPr lang="en-GB" smtClean="0"/>
              <a:t>‹#›</a:t>
            </a:fld>
            <a:endParaRPr lang="en-GB" dirty="0"/>
          </a:p>
        </p:txBody>
      </p:sp>
    </p:spTree>
    <p:extLst>
      <p:ext uri="{BB962C8B-B14F-4D97-AF65-F5344CB8AC3E}">
        <p14:creationId xmlns:p14="http://schemas.microsoft.com/office/powerpoint/2010/main" val="485361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3137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0719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3393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49136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7353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6968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69524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61601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F26AA3-19E2-4465-B0CD-DF3FEB90C898}" type="datetimeFigureOut">
              <a:rPr lang="en-GB" smtClean="0"/>
              <a:t>17/06/2020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A74115B-7DE2-4636-8B82-A63F73CFF89A}" type="slidenum">
              <a:rPr lang="en-GB" smtClean="0"/>
              <a:t>‹#›</a:t>
            </a:fld>
            <a:endParaRPr lang="en-GB" dirty="0"/>
          </a:p>
        </p:txBody>
      </p:sp>
    </p:spTree>
    <p:extLst>
      <p:ext uri="{BB962C8B-B14F-4D97-AF65-F5344CB8AC3E}">
        <p14:creationId xmlns:p14="http://schemas.microsoft.com/office/powerpoint/2010/main" val="736465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0379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1195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3663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308433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1754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7080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87272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42069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20780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73536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F26AA3-19E2-4465-B0CD-DF3FEB90C898}" type="datetimeFigureOut">
              <a:rPr lang="en-GB" smtClean="0"/>
              <a:t>17/06/2020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A74115B-7DE2-4636-8B82-A63F73CFF89A}" type="slidenum">
              <a:rPr lang="en-GB" smtClean="0"/>
              <a:t>‹#›</a:t>
            </a:fld>
            <a:endParaRPr lang="en-GB" dirty="0"/>
          </a:p>
        </p:txBody>
      </p:sp>
    </p:spTree>
    <p:extLst>
      <p:ext uri="{BB962C8B-B14F-4D97-AF65-F5344CB8AC3E}">
        <p14:creationId xmlns:p14="http://schemas.microsoft.com/office/powerpoint/2010/main" val="13415664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359236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98169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417580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07293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45551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93598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460648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03109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87155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64751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EF26AA3-19E2-4465-B0CD-DF3FEB90C898}" type="datetimeFigureOut">
              <a:rPr lang="en-GB" smtClean="0"/>
              <a:t>17/06/2020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A74115B-7DE2-4636-8B82-A63F73CFF89A}" type="slidenum">
              <a:rPr lang="en-GB" smtClean="0"/>
              <a:t>‹#›</a:t>
            </a:fld>
            <a:endParaRPr lang="en-GB" dirty="0"/>
          </a:p>
        </p:txBody>
      </p:sp>
    </p:spTree>
    <p:extLst>
      <p:ext uri="{BB962C8B-B14F-4D97-AF65-F5344CB8AC3E}">
        <p14:creationId xmlns:p14="http://schemas.microsoft.com/office/powerpoint/2010/main" val="32678935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092050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8876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55408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89485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992966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16785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304993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273964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412240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10504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EF26AA3-19E2-4465-B0CD-DF3FEB90C898}" type="datetimeFigureOut">
              <a:rPr lang="en-GB" smtClean="0"/>
              <a:t>17/06/2020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A74115B-7DE2-4636-8B82-A63F73CFF89A}" type="slidenum">
              <a:rPr lang="en-GB" smtClean="0"/>
              <a:t>‹#›</a:t>
            </a:fld>
            <a:endParaRPr lang="en-GB" dirty="0"/>
          </a:p>
        </p:txBody>
      </p:sp>
    </p:spTree>
    <p:extLst>
      <p:ext uri="{BB962C8B-B14F-4D97-AF65-F5344CB8AC3E}">
        <p14:creationId xmlns:p14="http://schemas.microsoft.com/office/powerpoint/2010/main" val="15526780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59369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55194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19257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090815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67751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41008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EF26AA3-19E2-4465-B0CD-DF3FEB90C898}" type="datetimeFigureOut">
              <a:rPr lang="en-GB" smtClean="0"/>
              <a:t>17/06/2020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A74115B-7DE2-4636-8B82-A63F73CFF89A}" type="slidenum">
              <a:rPr lang="en-GB" smtClean="0"/>
              <a:t>‹#›</a:t>
            </a:fld>
            <a:endParaRPr lang="en-GB" dirty="0"/>
          </a:p>
        </p:txBody>
      </p:sp>
    </p:spTree>
    <p:extLst>
      <p:ext uri="{BB962C8B-B14F-4D97-AF65-F5344CB8AC3E}">
        <p14:creationId xmlns:p14="http://schemas.microsoft.com/office/powerpoint/2010/main" val="1318335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26AA3-19E2-4465-B0CD-DF3FEB90C898}" type="datetimeFigureOut">
              <a:rPr lang="en-GB" smtClean="0"/>
              <a:t>17/06/2020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A74115B-7DE2-4636-8B82-A63F73CFF89A}" type="slidenum">
              <a:rPr lang="en-GB" smtClean="0"/>
              <a:t>‹#›</a:t>
            </a:fld>
            <a:endParaRPr lang="en-GB" dirty="0"/>
          </a:p>
        </p:txBody>
      </p:sp>
    </p:spTree>
    <p:extLst>
      <p:ext uri="{BB962C8B-B14F-4D97-AF65-F5344CB8AC3E}">
        <p14:creationId xmlns:p14="http://schemas.microsoft.com/office/powerpoint/2010/main" val="740423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F26AA3-19E2-4465-B0CD-DF3FEB90C898}" type="datetimeFigureOut">
              <a:rPr lang="en-GB" smtClean="0"/>
              <a:t>17/06/2020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A74115B-7DE2-4636-8B82-A63F73CFF89A}" type="slidenum">
              <a:rPr lang="en-GB" smtClean="0"/>
              <a:t>‹#›</a:t>
            </a:fld>
            <a:endParaRPr lang="en-GB" dirty="0"/>
          </a:p>
        </p:txBody>
      </p:sp>
    </p:spTree>
    <p:extLst>
      <p:ext uri="{BB962C8B-B14F-4D97-AF65-F5344CB8AC3E}">
        <p14:creationId xmlns:p14="http://schemas.microsoft.com/office/powerpoint/2010/main" val="361306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F26AA3-19E2-4465-B0CD-DF3FEB90C898}" type="datetimeFigureOut">
              <a:rPr lang="en-GB" smtClean="0"/>
              <a:t>17/06/2020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A74115B-7DE2-4636-8B82-A63F73CFF89A}" type="slidenum">
              <a:rPr lang="en-GB" smtClean="0"/>
              <a:t>‹#›</a:t>
            </a:fld>
            <a:endParaRPr lang="en-GB" dirty="0"/>
          </a:p>
        </p:txBody>
      </p:sp>
    </p:spTree>
    <p:extLst>
      <p:ext uri="{BB962C8B-B14F-4D97-AF65-F5344CB8AC3E}">
        <p14:creationId xmlns:p14="http://schemas.microsoft.com/office/powerpoint/2010/main" val="47965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26AA3-19E2-4465-B0CD-DF3FEB90C898}" type="datetimeFigureOut">
              <a:rPr lang="en-GB" smtClean="0"/>
              <a:t>17/06/2020</a:t>
            </a:fld>
            <a:endParaRPr lang="en-GB" dirty="0"/>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74115B-7DE2-4636-8B82-A63F73CFF89A}" type="slidenum">
              <a:rPr lang="en-GB" smtClean="0"/>
              <a:t>‹#›</a:t>
            </a:fld>
            <a:endParaRPr lang="en-GB" dirty="0"/>
          </a:p>
        </p:txBody>
      </p:sp>
    </p:spTree>
    <p:extLst>
      <p:ext uri="{BB962C8B-B14F-4D97-AF65-F5344CB8AC3E}">
        <p14:creationId xmlns:p14="http://schemas.microsoft.com/office/powerpoint/2010/main" val="3115085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8334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14448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973794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7D82D4-4163-451B-A49D-0FB6AAA53211}" type="datetimeFigureOut">
              <a:rPr lang="en-US" smtClean="0">
                <a:solidFill>
                  <a:prstClr val="black">
                    <a:tint val="75000"/>
                  </a:prstClr>
                </a:solidFill>
              </a:rPr>
              <a:pPr/>
              <a:t>6/17/2020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A13D9C-514A-4D4C-9576-CD4E74B0C7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59331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5.xml"/><Relationship Id="rId4" Type="http://schemas.openxmlformats.org/officeDocument/2006/relationships/hyperlink" Target="http://www.bbc.co.uk/learningzone/clips/why-did-the-aztecs-make-human-sacrifices/5102.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ztec and Maya Civilization Timeline by Paige's Place | T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548680"/>
            <a:ext cx="4172000" cy="55520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9512" y="548680"/>
            <a:ext cx="3888432" cy="2308324"/>
          </a:xfrm>
          <a:prstGeom prst="rect">
            <a:avLst/>
          </a:prstGeom>
          <a:noFill/>
        </p:spPr>
        <p:txBody>
          <a:bodyPr wrap="square" rtlCol="0">
            <a:spAutoFit/>
          </a:bodyPr>
          <a:lstStyle/>
          <a:p>
            <a:r>
              <a:rPr lang="en-GB" dirty="0" smtClean="0">
                <a:latin typeface="Arial Rounded MT Bold" panose="020F0704030504030204" pitchFamily="34" charset="0"/>
              </a:rPr>
              <a:t>Please cut the timeline statements and pictures out and then place on a timeline in the correct order.</a:t>
            </a:r>
          </a:p>
          <a:p>
            <a:endParaRPr lang="en-GB" dirty="0">
              <a:latin typeface="Arial Rounded MT Bold" panose="020F0704030504030204" pitchFamily="34" charset="0"/>
            </a:endParaRPr>
          </a:p>
          <a:p>
            <a:r>
              <a:rPr lang="en-GB" dirty="0" smtClean="0">
                <a:latin typeface="Arial Rounded MT Bold" panose="020F0704030504030204" pitchFamily="34" charset="0"/>
              </a:rPr>
              <a:t>You may want to research some of these for your computing work.</a:t>
            </a:r>
            <a:endParaRPr lang="en-GB" dirty="0">
              <a:latin typeface="Arial Rounded MT Bold" panose="020F0704030504030204" pitchFamily="34" charset="0"/>
            </a:endParaRPr>
          </a:p>
        </p:txBody>
      </p:sp>
    </p:spTree>
    <p:extLst>
      <p:ext uri="{BB962C8B-B14F-4D97-AF65-F5344CB8AC3E}">
        <p14:creationId xmlns:p14="http://schemas.microsoft.com/office/powerpoint/2010/main" val="3262242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1115616" y="620688"/>
            <a:ext cx="6929486" cy="4893647"/>
          </a:xfrm>
          <a:prstGeom prst="rect">
            <a:avLst/>
          </a:prstGeom>
          <a:noFill/>
        </p:spPr>
        <p:txBody>
          <a:bodyPr wrap="square" rtlCol="0">
            <a:spAutoFit/>
          </a:bodyPr>
          <a:lstStyle/>
          <a:p>
            <a:pPr algn="ctr"/>
            <a:r>
              <a:rPr lang="en-GB" sz="6600" b="1" dirty="0" smtClean="0">
                <a:solidFill>
                  <a:srgbClr val="C00000"/>
                </a:solidFill>
              </a:rPr>
              <a:t>Just a brief overview of some aspects of the Aztec Life</a:t>
            </a:r>
            <a:endParaRPr lang="en-GB" sz="6600" b="1" dirty="0" smtClean="0">
              <a:solidFill>
                <a:srgbClr val="C00000"/>
              </a:solidFill>
            </a:endParaRPr>
          </a:p>
          <a:p>
            <a:endParaRPr lang="en-GB" sz="2400" b="1" dirty="0">
              <a:solidFill>
                <a:srgbClr val="C00000"/>
              </a:solidFill>
            </a:endParaRPr>
          </a:p>
          <a:p>
            <a:endParaRPr lang="en-GB" sz="2400" b="1" dirty="0">
              <a:solidFill>
                <a:srgbClr val="C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 y="4601151"/>
            <a:ext cx="3211835" cy="2256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1420" y="3795"/>
            <a:ext cx="2462580" cy="1385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4006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8726" y="0"/>
            <a:ext cx="7772400" cy="1470025"/>
          </a:xfrm>
        </p:spPr>
        <p:txBody>
          <a:bodyPr>
            <a:noAutofit/>
          </a:bodyPr>
          <a:lstStyle/>
          <a:p>
            <a:r>
              <a:rPr lang="en-GB" sz="4800" b="1" dirty="0" smtClean="0">
                <a:solidFill>
                  <a:srgbClr val="C00000"/>
                </a:solidFill>
              </a:rPr>
              <a:t>Who were the Aztecs?</a:t>
            </a:r>
            <a:endParaRPr lang="en-GB" sz="4800" b="1" dirty="0">
              <a:solidFill>
                <a:srgbClr val="C00000"/>
              </a:solidFill>
            </a:endParaRPr>
          </a:p>
        </p:txBody>
      </p:sp>
      <p:sp>
        <p:nvSpPr>
          <p:cNvPr id="3" name="TextBox 2"/>
          <p:cNvSpPr txBox="1"/>
          <p:nvPr/>
        </p:nvSpPr>
        <p:spPr>
          <a:xfrm>
            <a:off x="357158" y="1214422"/>
            <a:ext cx="8286808" cy="5632311"/>
          </a:xfrm>
          <a:prstGeom prst="rect">
            <a:avLst/>
          </a:prstGeom>
          <a:noFill/>
        </p:spPr>
        <p:txBody>
          <a:bodyPr wrap="square" rtlCol="0">
            <a:spAutoFit/>
          </a:bodyPr>
          <a:lstStyle/>
          <a:p>
            <a:r>
              <a:rPr lang="en-GB" sz="2400" dirty="0" smtClean="0">
                <a:solidFill>
                  <a:prstClr val="black"/>
                </a:solidFill>
              </a:rPr>
              <a:t>The </a:t>
            </a:r>
            <a:r>
              <a:rPr lang="en-GB" sz="2400" dirty="0">
                <a:solidFill>
                  <a:prstClr val="black"/>
                </a:solidFill>
              </a:rPr>
              <a:t>A</a:t>
            </a:r>
            <a:r>
              <a:rPr lang="en-GB" sz="2400" dirty="0" smtClean="0">
                <a:solidFill>
                  <a:prstClr val="black"/>
                </a:solidFill>
              </a:rPr>
              <a:t>ztecs lived in the country we now call Mexico, Central America. It is a hot place full of deserts, volcanoes and mountains. </a:t>
            </a:r>
          </a:p>
          <a:p>
            <a:endParaRPr lang="en-GB" sz="2400" dirty="0">
              <a:solidFill>
                <a:prstClr val="black"/>
              </a:solidFill>
            </a:endParaRPr>
          </a:p>
          <a:p>
            <a:r>
              <a:rPr lang="en-GB" sz="2400" dirty="0" smtClean="0">
                <a:solidFill>
                  <a:prstClr val="black"/>
                </a:solidFill>
              </a:rPr>
              <a:t>The Aztecs didn’t settle in the valley of Mexico until the </a:t>
            </a:r>
            <a:r>
              <a:rPr lang="en-GB" sz="2400" dirty="0" smtClean="0">
                <a:solidFill>
                  <a:prstClr val="black"/>
                </a:solidFill>
              </a:rPr>
              <a:t>1320s </a:t>
            </a:r>
            <a:r>
              <a:rPr lang="en-GB" sz="2400" dirty="0" smtClean="0">
                <a:solidFill>
                  <a:prstClr val="black"/>
                </a:solidFill>
              </a:rPr>
              <a:t>and their empire was destroyed by the Spanish in the </a:t>
            </a:r>
            <a:r>
              <a:rPr lang="en-GB" sz="2400" dirty="0" smtClean="0">
                <a:solidFill>
                  <a:prstClr val="black"/>
                </a:solidFill>
              </a:rPr>
              <a:t>1520s</a:t>
            </a:r>
            <a:r>
              <a:rPr lang="en-GB" sz="2400" dirty="0" smtClean="0">
                <a:solidFill>
                  <a:prstClr val="black"/>
                </a:solidFill>
              </a:rPr>
              <a:t>. </a:t>
            </a:r>
            <a:r>
              <a:rPr lang="en-GB" sz="2400" dirty="0" smtClean="0">
                <a:solidFill>
                  <a:prstClr val="black"/>
                </a:solidFill>
              </a:rPr>
              <a:t>– around 500 years ago. </a:t>
            </a:r>
          </a:p>
          <a:p>
            <a:endParaRPr lang="en-GB" sz="2400" dirty="0">
              <a:solidFill>
                <a:prstClr val="black"/>
              </a:solidFill>
            </a:endParaRPr>
          </a:p>
          <a:p>
            <a:r>
              <a:rPr lang="en-GB" sz="2400" dirty="0" smtClean="0">
                <a:solidFill>
                  <a:prstClr val="black"/>
                </a:solidFill>
              </a:rPr>
              <a:t>Mexico city, the capital of Mexico is the biggest city in the Americas and more than 8 million people live and work there. Beneath the traffic that rushes through these streets, lie the ruins of an older, lost city. It was called </a:t>
            </a:r>
            <a:r>
              <a:rPr lang="en-GB" sz="2400" dirty="0" err="1" smtClean="0">
                <a:solidFill>
                  <a:prstClr val="black"/>
                </a:solidFill>
              </a:rPr>
              <a:t>Tenochtitlan</a:t>
            </a:r>
            <a:r>
              <a:rPr lang="en-GB" sz="2400" dirty="0" smtClean="0">
                <a:solidFill>
                  <a:prstClr val="black"/>
                </a:solidFill>
              </a:rPr>
              <a:t>. </a:t>
            </a:r>
            <a:r>
              <a:rPr lang="en-GB" sz="2400" dirty="0" smtClean="0">
                <a:solidFill>
                  <a:prstClr val="black"/>
                </a:solidFill>
              </a:rPr>
              <a:t>From the </a:t>
            </a:r>
            <a:r>
              <a:rPr lang="en-GB" sz="2400" dirty="0" smtClean="0">
                <a:solidFill>
                  <a:prstClr val="black"/>
                </a:solidFill>
              </a:rPr>
              <a:t>1320s </a:t>
            </a:r>
            <a:r>
              <a:rPr lang="en-GB" sz="2400" dirty="0" smtClean="0">
                <a:solidFill>
                  <a:prstClr val="black"/>
                </a:solidFill>
              </a:rPr>
              <a:t>until the </a:t>
            </a:r>
            <a:r>
              <a:rPr lang="en-GB" sz="2400" dirty="0" smtClean="0">
                <a:solidFill>
                  <a:prstClr val="black"/>
                </a:solidFill>
              </a:rPr>
              <a:t>1520s </a:t>
            </a:r>
            <a:r>
              <a:rPr lang="en-GB" sz="2400" dirty="0" smtClean="0">
                <a:solidFill>
                  <a:prstClr val="black"/>
                </a:solidFill>
              </a:rPr>
              <a:t>it was the home to the Aztecs. </a:t>
            </a:r>
          </a:p>
          <a:p>
            <a:endParaRPr lang="en-GB" sz="2400" dirty="0">
              <a:solidFill>
                <a:prstClr val="black"/>
              </a:solidFill>
            </a:endParaRPr>
          </a:p>
          <a:p>
            <a:endParaRPr lang="en-GB" sz="2400" dirty="0">
              <a:solidFill>
                <a:prstClr val="black"/>
              </a:solidFill>
            </a:endParaRPr>
          </a:p>
        </p:txBody>
      </p:sp>
    </p:spTree>
    <p:extLst>
      <p:ext uri="{BB962C8B-B14F-4D97-AF65-F5344CB8AC3E}">
        <p14:creationId xmlns:p14="http://schemas.microsoft.com/office/powerpoint/2010/main" val="627108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0081" y="260648"/>
            <a:ext cx="7772400" cy="1470025"/>
          </a:xfrm>
        </p:spPr>
        <p:txBody>
          <a:bodyPr>
            <a:noAutofit/>
          </a:bodyPr>
          <a:lstStyle/>
          <a:p>
            <a:r>
              <a:rPr lang="en-GB" sz="4800" b="1" dirty="0" smtClean="0">
                <a:solidFill>
                  <a:srgbClr val="C00000"/>
                </a:solidFill>
              </a:rPr>
              <a:t>Warfare and Religion</a:t>
            </a:r>
            <a:br>
              <a:rPr lang="en-GB" sz="4800" b="1" dirty="0" smtClean="0">
                <a:solidFill>
                  <a:srgbClr val="C00000"/>
                </a:solidFill>
              </a:rPr>
            </a:br>
            <a:endParaRPr lang="en-GB" sz="4800" b="1" dirty="0">
              <a:solidFill>
                <a:srgbClr val="C00000"/>
              </a:solidFill>
            </a:endParaRPr>
          </a:p>
        </p:txBody>
      </p:sp>
      <p:sp>
        <p:nvSpPr>
          <p:cNvPr id="5" name="TextBox 4"/>
          <p:cNvSpPr txBox="1"/>
          <p:nvPr/>
        </p:nvSpPr>
        <p:spPr>
          <a:xfrm>
            <a:off x="-285784" y="2214554"/>
            <a:ext cx="9144000" cy="369332"/>
          </a:xfrm>
          <a:prstGeom prst="rect">
            <a:avLst/>
          </a:prstGeom>
          <a:noFill/>
        </p:spPr>
        <p:txBody>
          <a:bodyPr wrap="square" rtlCol="0">
            <a:spAutoFit/>
          </a:bodyPr>
          <a:lstStyle/>
          <a:p>
            <a:pPr algn="ctr"/>
            <a:r>
              <a:rPr lang="en-GB" b="1" dirty="0" smtClean="0">
                <a:solidFill>
                  <a:srgbClr val="C00000"/>
                </a:solidFill>
              </a:rPr>
              <a:t>	</a:t>
            </a:r>
            <a:endParaRPr lang="en-GB" sz="2400" b="1" dirty="0">
              <a:solidFill>
                <a:srgbClr val="C00000"/>
              </a:solidFill>
            </a:endParaRPr>
          </a:p>
        </p:txBody>
      </p:sp>
      <p:sp>
        <p:nvSpPr>
          <p:cNvPr id="6" name="TextBox 5"/>
          <p:cNvSpPr txBox="1"/>
          <p:nvPr/>
        </p:nvSpPr>
        <p:spPr>
          <a:xfrm>
            <a:off x="35655" y="1052736"/>
            <a:ext cx="8501122" cy="4893647"/>
          </a:xfrm>
          <a:prstGeom prst="rect">
            <a:avLst/>
          </a:prstGeom>
          <a:noFill/>
        </p:spPr>
        <p:txBody>
          <a:bodyPr wrap="square" rtlCol="0">
            <a:spAutoFit/>
          </a:bodyPr>
          <a:lstStyle/>
          <a:p>
            <a:r>
              <a:rPr lang="en-GB" dirty="0">
                <a:solidFill>
                  <a:prstClr val="black"/>
                </a:solidFill>
              </a:rPr>
              <a:t> </a:t>
            </a:r>
            <a:r>
              <a:rPr lang="en-GB" sz="2400" b="1" dirty="0" smtClean="0">
                <a:solidFill>
                  <a:srgbClr val="C00000"/>
                </a:solidFill>
              </a:rPr>
              <a:t>Warfare </a:t>
            </a:r>
            <a:r>
              <a:rPr lang="en-GB" sz="2400" b="1" dirty="0" smtClean="0">
                <a:solidFill>
                  <a:srgbClr val="C00000"/>
                </a:solidFill>
              </a:rPr>
              <a:t>was absolutely vital to Aztec Society and culture. </a:t>
            </a:r>
            <a:r>
              <a:rPr lang="en-GB" sz="2400" b="1" dirty="0" smtClean="0">
                <a:solidFill>
                  <a:srgbClr val="C00000"/>
                </a:solidFill>
              </a:rPr>
              <a:t>Constant wars supplied prisoners for the human sacrifices that were demanded by the Aztec religion. </a:t>
            </a:r>
            <a:r>
              <a:rPr lang="en-GB" sz="2400" b="1" dirty="0" smtClean="0">
                <a:solidFill>
                  <a:srgbClr val="C00000"/>
                </a:solidFill>
              </a:rPr>
              <a:t>The empire’s powerful army crushed any resistance to Aztec </a:t>
            </a:r>
            <a:r>
              <a:rPr lang="en-GB" sz="2400" b="1" dirty="0" smtClean="0">
                <a:solidFill>
                  <a:srgbClr val="C00000"/>
                </a:solidFill>
              </a:rPr>
              <a:t>rule </a:t>
            </a:r>
            <a:r>
              <a:rPr lang="en-GB" sz="2400" b="1" dirty="0" smtClean="0">
                <a:solidFill>
                  <a:srgbClr val="C00000"/>
                </a:solidFill>
              </a:rPr>
              <a:t>and professional soldiers formed a privileged upper class. </a:t>
            </a:r>
          </a:p>
          <a:p>
            <a:r>
              <a:rPr lang="en-GB" sz="2400" b="1" dirty="0" smtClean="0">
                <a:solidFill>
                  <a:srgbClr val="C00000"/>
                </a:solidFill>
              </a:rPr>
              <a:t>There was a four tier system of </a:t>
            </a:r>
            <a:r>
              <a:rPr lang="en-GB" sz="2400" b="1" dirty="0" smtClean="0">
                <a:solidFill>
                  <a:srgbClr val="C00000"/>
                </a:solidFill>
              </a:rPr>
              <a:t>                                                        society </a:t>
            </a:r>
            <a:r>
              <a:rPr lang="en-GB" sz="2400" b="1" dirty="0" smtClean="0">
                <a:solidFill>
                  <a:srgbClr val="C00000"/>
                </a:solidFill>
              </a:rPr>
              <a:t>with slaves at the </a:t>
            </a:r>
            <a:r>
              <a:rPr lang="en-GB" sz="2400" b="1" dirty="0" smtClean="0">
                <a:solidFill>
                  <a:srgbClr val="C00000"/>
                </a:solidFill>
              </a:rPr>
              <a:t>                                                              bottom </a:t>
            </a:r>
            <a:r>
              <a:rPr lang="en-GB" sz="2400" b="1" dirty="0" smtClean="0">
                <a:solidFill>
                  <a:srgbClr val="C00000"/>
                </a:solidFill>
              </a:rPr>
              <a:t>and warriors in the next </a:t>
            </a:r>
            <a:r>
              <a:rPr lang="en-GB" sz="2400" b="1" dirty="0" smtClean="0">
                <a:solidFill>
                  <a:srgbClr val="C00000"/>
                </a:solidFill>
              </a:rPr>
              <a:t>                                                                    tier</a:t>
            </a:r>
            <a:r>
              <a:rPr lang="en-GB" sz="2400" b="1" dirty="0" smtClean="0">
                <a:solidFill>
                  <a:srgbClr val="C00000"/>
                </a:solidFill>
              </a:rPr>
              <a:t>.  All boys trained in warfare </a:t>
            </a:r>
            <a:r>
              <a:rPr lang="en-GB" sz="2400" b="1" dirty="0" smtClean="0">
                <a:solidFill>
                  <a:srgbClr val="C00000"/>
                </a:solidFill>
              </a:rPr>
              <a:t>                                                                                at </a:t>
            </a:r>
            <a:r>
              <a:rPr lang="en-GB" sz="2400" b="1" dirty="0" smtClean="0">
                <a:solidFill>
                  <a:srgbClr val="C00000"/>
                </a:solidFill>
              </a:rPr>
              <a:t>school. Those who rose to </a:t>
            </a:r>
            <a:r>
              <a:rPr lang="en-GB" sz="2400" b="1" dirty="0" smtClean="0">
                <a:solidFill>
                  <a:srgbClr val="C00000"/>
                </a:solidFill>
              </a:rPr>
              <a:t>                                                                                    high </a:t>
            </a:r>
            <a:r>
              <a:rPr lang="en-GB" sz="2400" b="1" dirty="0" smtClean="0">
                <a:solidFill>
                  <a:srgbClr val="C00000"/>
                </a:solidFill>
              </a:rPr>
              <a:t>rank won the right to dine </a:t>
            </a:r>
            <a:r>
              <a:rPr lang="en-GB" sz="2400" b="1" dirty="0" smtClean="0">
                <a:solidFill>
                  <a:srgbClr val="C00000"/>
                </a:solidFill>
              </a:rPr>
              <a:t>                                                                                 at </a:t>
            </a:r>
            <a:r>
              <a:rPr lang="en-GB" sz="2400" b="1" dirty="0" smtClean="0">
                <a:solidFill>
                  <a:srgbClr val="C00000"/>
                </a:solidFill>
              </a:rPr>
              <a:t>the royal palace, wear fine </a:t>
            </a:r>
            <a:r>
              <a:rPr lang="en-GB" sz="2400" b="1" dirty="0" smtClean="0">
                <a:solidFill>
                  <a:srgbClr val="C00000"/>
                </a:solidFill>
              </a:rPr>
              <a:t>                                                                               clothes </a:t>
            </a:r>
            <a:r>
              <a:rPr lang="en-GB" sz="2400" b="1" dirty="0" smtClean="0">
                <a:solidFill>
                  <a:srgbClr val="C00000"/>
                </a:solidFill>
              </a:rPr>
              <a:t>and drink alcohol. </a:t>
            </a:r>
            <a:endParaRPr lang="en-GB" sz="2400" b="1" dirty="0">
              <a:solidFill>
                <a:srgbClr val="C000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095625"/>
            <a:ext cx="4876800"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4088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7772400" cy="1470025"/>
          </a:xfrm>
        </p:spPr>
        <p:txBody>
          <a:bodyPr>
            <a:noAutofit/>
          </a:bodyPr>
          <a:lstStyle/>
          <a:p>
            <a:r>
              <a:rPr lang="en-GB" sz="4800" b="1" dirty="0" smtClean="0">
                <a:solidFill>
                  <a:srgbClr val="C00000"/>
                </a:solidFill>
              </a:rPr>
              <a:t>Religion</a:t>
            </a:r>
            <a:br>
              <a:rPr lang="en-GB" sz="4800" b="1" dirty="0" smtClean="0">
                <a:solidFill>
                  <a:srgbClr val="C00000"/>
                </a:solidFill>
              </a:rPr>
            </a:br>
            <a:endParaRPr lang="en-GB" sz="4800" b="1" dirty="0">
              <a:solidFill>
                <a:srgbClr val="C00000"/>
              </a:solidFill>
            </a:endParaRPr>
          </a:p>
        </p:txBody>
      </p:sp>
      <p:sp>
        <p:nvSpPr>
          <p:cNvPr id="5" name="TextBox 4"/>
          <p:cNvSpPr txBox="1"/>
          <p:nvPr/>
        </p:nvSpPr>
        <p:spPr>
          <a:xfrm>
            <a:off x="-285784" y="2214554"/>
            <a:ext cx="9144000" cy="369332"/>
          </a:xfrm>
          <a:prstGeom prst="rect">
            <a:avLst/>
          </a:prstGeom>
          <a:noFill/>
        </p:spPr>
        <p:txBody>
          <a:bodyPr wrap="square" rtlCol="0">
            <a:spAutoFit/>
          </a:bodyPr>
          <a:lstStyle/>
          <a:p>
            <a:pPr algn="ctr"/>
            <a:r>
              <a:rPr lang="en-GB" b="1" dirty="0" smtClean="0">
                <a:solidFill>
                  <a:srgbClr val="C00000"/>
                </a:solidFill>
              </a:rPr>
              <a:t>	</a:t>
            </a:r>
            <a:endParaRPr lang="en-GB" sz="2400" b="1" dirty="0">
              <a:solidFill>
                <a:srgbClr val="C00000"/>
              </a:solidFill>
            </a:endParaRPr>
          </a:p>
        </p:txBody>
      </p:sp>
      <p:sp>
        <p:nvSpPr>
          <p:cNvPr id="6" name="TextBox 5"/>
          <p:cNvSpPr txBox="1"/>
          <p:nvPr/>
        </p:nvSpPr>
        <p:spPr>
          <a:xfrm>
            <a:off x="285720" y="1484784"/>
            <a:ext cx="8501122" cy="5447645"/>
          </a:xfrm>
          <a:prstGeom prst="rect">
            <a:avLst/>
          </a:prstGeom>
          <a:noFill/>
        </p:spPr>
        <p:txBody>
          <a:bodyPr wrap="square" rtlCol="0">
            <a:spAutoFit/>
          </a:bodyPr>
          <a:lstStyle/>
          <a:p>
            <a:r>
              <a:rPr lang="en-GB" sz="2400" b="1" dirty="0" smtClean="0">
                <a:solidFill>
                  <a:srgbClr val="C00000"/>
                </a:solidFill>
              </a:rPr>
              <a:t>The </a:t>
            </a:r>
            <a:r>
              <a:rPr lang="en-GB" sz="2400" b="1" dirty="0">
                <a:solidFill>
                  <a:srgbClr val="C00000"/>
                </a:solidFill>
              </a:rPr>
              <a:t>A</a:t>
            </a:r>
            <a:r>
              <a:rPr lang="en-GB" sz="2400" b="1" dirty="0" smtClean="0">
                <a:solidFill>
                  <a:srgbClr val="C00000"/>
                </a:solidFill>
              </a:rPr>
              <a:t>ztecs had about 1600 gods, one for every aspect of their lives. </a:t>
            </a:r>
            <a:r>
              <a:rPr lang="en-GB" sz="2400" b="1" dirty="0" smtClean="0">
                <a:solidFill>
                  <a:srgbClr val="C00000"/>
                </a:solidFill>
              </a:rPr>
              <a:t>They worshipped them at home shrines and also in elaborate public rituals, led by priests. </a:t>
            </a:r>
            <a:r>
              <a:rPr lang="en-GB" sz="2400" b="1" dirty="0" smtClean="0">
                <a:solidFill>
                  <a:srgbClr val="C00000"/>
                </a:solidFill>
              </a:rPr>
              <a:t>The ceremonies involved dance and drama in fantastic costume, as well as </a:t>
            </a:r>
            <a:r>
              <a:rPr lang="en-GB" sz="2400" b="1" dirty="0" smtClean="0">
                <a:solidFill>
                  <a:srgbClr val="C00000"/>
                </a:solidFill>
              </a:rPr>
              <a:t>human </a:t>
            </a:r>
            <a:r>
              <a:rPr lang="en-GB" sz="2400" b="1" dirty="0" smtClean="0">
                <a:solidFill>
                  <a:srgbClr val="C00000"/>
                </a:solidFill>
              </a:rPr>
              <a:t>sacrifices. </a:t>
            </a:r>
          </a:p>
          <a:p>
            <a:r>
              <a:rPr lang="en-GB" sz="2400" b="1" dirty="0" smtClean="0">
                <a:solidFill>
                  <a:srgbClr val="C00000"/>
                </a:solidFill>
              </a:rPr>
              <a:t>The Aztecs believed very strongly that the gods had decided what would happen to every person before he or she was born. </a:t>
            </a:r>
            <a:r>
              <a:rPr lang="en-GB" sz="2400" b="1" dirty="0" smtClean="0">
                <a:solidFill>
                  <a:srgbClr val="C00000"/>
                </a:solidFill>
              </a:rPr>
              <a:t>They also </a:t>
            </a:r>
            <a:r>
              <a:rPr lang="en-GB" sz="2400" b="1" dirty="0" smtClean="0">
                <a:solidFill>
                  <a:srgbClr val="C00000"/>
                </a:solidFill>
              </a:rPr>
              <a:t>believed </a:t>
            </a:r>
            <a:r>
              <a:rPr lang="en-GB" sz="2400" b="1" dirty="0" smtClean="0">
                <a:solidFill>
                  <a:srgbClr val="C00000"/>
                </a:solidFill>
              </a:rPr>
              <a:t>that the priests could foretell events in the future. </a:t>
            </a:r>
          </a:p>
          <a:p>
            <a:endParaRPr lang="en-GB" sz="2400" b="1" dirty="0">
              <a:solidFill>
                <a:srgbClr val="C00000"/>
              </a:solidFill>
            </a:endParaRPr>
          </a:p>
          <a:p>
            <a:r>
              <a:rPr lang="en-GB" sz="2400" b="1" dirty="0" smtClean="0">
                <a:solidFill>
                  <a:srgbClr val="C00000"/>
                </a:solidFill>
              </a:rPr>
              <a:t>Huitzilopochtli was the patron god of the Aztecs. His name means blue hummingbird. He was the god of war. The Aztecs fought a special war every year called the war of the flowers in order to capture victims to sacrifice to him. </a:t>
            </a:r>
          </a:p>
          <a:p>
            <a:endParaRPr lang="en-GB" b="1" dirty="0">
              <a:solidFill>
                <a:srgbClr val="C00000"/>
              </a:solidFill>
            </a:endParaRPr>
          </a:p>
          <a:p>
            <a:r>
              <a:rPr lang="en-GB" b="1" dirty="0" smtClean="0">
                <a:solidFill>
                  <a:srgbClr val="C00000"/>
                </a:solidFill>
                <a:hlinkClick r:id="rId4"/>
              </a:rPr>
              <a:t>Aztec video </a:t>
            </a:r>
            <a:endParaRPr lang="en-GB" b="1" dirty="0">
              <a:solidFill>
                <a:srgbClr val="C00000"/>
              </a:solidFill>
            </a:endParaRPr>
          </a:p>
        </p:txBody>
      </p:sp>
    </p:spTree>
    <p:extLst>
      <p:ext uri="{BB962C8B-B14F-4D97-AF65-F5344CB8AC3E}">
        <p14:creationId xmlns:p14="http://schemas.microsoft.com/office/powerpoint/2010/main" val="1217309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8643" y="158775"/>
            <a:ext cx="7772400" cy="1470025"/>
          </a:xfrm>
        </p:spPr>
        <p:txBody>
          <a:bodyPr>
            <a:noAutofit/>
          </a:bodyPr>
          <a:lstStyle/>
          <a:p>
            <a:r>
              <a:rPr lang="en-GB" sz="4800" b="1" dirty="0" smtClean="0">
                <a:solidFill>
                  <a:srgbClr val="C00000"/>
                </a:solidFill>
              </a:rPr>
              <a:t>Moctezuma</a:t>
            </a:r>
            <a:endParaRPr lang="en-GB" sz="4800" b="1" dirty="0">
              <a:solidFill>
                <a:srgbClr val="C00000"/>
              </a:solidFill>
            </a:endParaRPr>
          </a:p>
        </p:txBody>
      </p:sp>
      <p:sp>
        <p:nvSpPr>
          <p:cNvPr id="4" name="TextBox 3"/>
          <p:cNvSpPr txBox="1"/>
          <p:nvPr/>
        </p:nvSpPr>
        <p:spPr>
          <a:xfrm>
            <a:off x="1027112" y="1844824"/>
            <a:ext cx="6929486" cy="2308324"/>
          </a:xfrm>
          <a:prstGeom prst="rect">
            <a:avLst/>
          </a:prstGeom>
          <a:noFill/>
        </p:spPr>
        <p:txBody>
          <a:bodyPr wrap="square" rtlCol="0">
            <a:spAutoFit/>
          </a:bodyPr>
          <a:lstStyle/>
          <a:p>
            <a:r>
              <a:rPr lang="en-GB" sz="2400" b="1" dirty="0" smtClean="0">
                <a:solidFill>
                  <a:srgbClr val="C00000"/>
                </a:solidFill>
              </a:rPr>
              <a:t>In 1502 </a:t>
            </a:r>
            <a:r>
              <a:rPr lang="en-GB" sz="2400" b="1" dirty="0" err="1" smtClean="0">
                <a:solidFill>
                  <a:srgbClr val="C00000"/>
                </a:solidFill>
              </a:rPr>
              <a:t>Moctenzuma</a:t>
            </a:r>
            <a:r>
              <a:rPr lang="en-GB" sz="2400" b="1" dirty="0" smtClean="0">
                <a:solidFill>
                  <a:srgbClr val="C00000"/>
                </a:solidFill>
              </a:rPr>
              <a:t> became ruler of the mighty Aztec empire. </a:t>
            </a:r>
            <a:r>
              <a:rPr lang="en-GB" sz="2400" b="1" dirty="0" smtClean="0">
                <a:solidFill>
                  <a:srgbClr val="C00000"/>
                </a:solidFill>
              </a:rPr>
              <a:t>As </a:t>
            </a:r>
            <a:r>
              <a:rPr lang="en-GB" sz="2400" b="1" dirty="0" err="1">
                <a:solidFill>
                  <a:srgbClr val="C00000"/>
                </a:solidFill>
              </a:rPr>
              <a:t>E</a:t>
            </a:r>
            <a:r>
              <a:rPr lang="en-GB" sz="2400" b="1" dirty="0" err="1" smtClean="0">
                <a:solidFill>
                  <a:srgbClr val="C00000"/>
                </a:solidFill>
              </a:rPr>
              <a:t>mporer</a:t>
            </a:r>
            <a:r>
              <a:rPr lang="en-GB" sz="2400" b="1" dirty="0" smtClean="0">
                <a:solidFill>
                  <a:srgbClr val="C00000"/>
                </a:solidFill>
              </a:rPr>
              <a:t>, he strengthened his power and conquered more </a:t>
            </a:r>
            <a:r>
              <a:rPr lang="en-GB" sz="2400" b="1" dirty="0" smtClean="0">
                <a:solidFill>
                  <a:srgbClr val="C00000"/>
                </a:solidFill>
              </a:rPr>
              <a:t>lands </a:t>
            </a:r>
            <a:r>
              <a:rPr lang="en-GB" sz="2400" b="1" dirty="0" smtClean="0">
                <a:solidFill>
                  <a:srgbClr val="C00000"/>
                </a:solidFill>
              </a:rPr>
              <a:t>and the Aztec people become even richer. </a:t>
            </a:r>
          </a:p>
          <a:p>
            <a:endParaRPr lang="en-GB" sz="2400" b="1" dirty="0">
              <a:solidFill>
                <a:srgbClr val="C00000"/>
              </a:solidFill>
            </a:endParaRPr>
          </a:p>
          <a:p>
            <a:endParaRPr lang="en-GB" sz="2400" b="1" dirty="0">
              <a:solidFill>
                <a:srgbClr val="C00000"/>
              </a:solidFill>
            </a:endParaRPr>
          </a:p>
        </p:txBody>
      </p:sp>
      <p:pic>
        <p:nvPicPr>
          <p:cNvPr id="3074" name="Picture 2"/>
          <p:cNvPicPr>
            <a:picLocks noChangeAspect="1" noChangeArrowheads="1"/>
          </p:cNvPicPr>
          <p:nvPr/>
        </p:nvPicPr>
        <p:blipFill>
          <a:blip r:embed="rId3"/>
          <a:srcRect/>
          <a:stretch>
            <a:fillRect/>
          </a:stretch>
        </p:blipFill>
        <p:spPr bwMode="auto">
          <a:xfrm>
            <a:off x="5796136" y="3356992"/>
            <a:ext cx="2833693" cy="3373119"/>
          </a:xfrm>
          <a:prstGeom prst="rect">
            <a:avLst/>
          </a:prstGeom>
          <a:noFill/>
          <a:ln w="9525">
            <a:noFill/>
            <a:miter lim="800000"/>
            <a:headEnd/>
            <a:tailEnd/>
          </a:ln>
          <a:effectLst/>
        </p:spPr>
      </p:pic>
    </p:spTree>
    <p:extLst>
      <p:ext uri="{BB962C8B-B14F-4D97-AF65-F5344CB8AC3E}">
        <p14:creationId xmlns:p14="http://schemas.microsoft.com/office/powerpoint/2010/main" val="1085815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1472" y="500042"/>
            <a:ext cx="7772400" cy="1470025"/>
          </a:xfrm>
        </p:spPr>
        <p:txBody>
          <a:bodyPr>
            <a:noAutofit/>
          </a:bodyPr>
          <a:lstStyle/>
          <a:p>
            <a:r>
              <a:rPr lang="en-GB" sz="4800" b="1" dirty="0" smtClean="0">
                <a:solidFill>
                  <a:srgbClr val="C00000"/>
                </a:solidFill>
              </a:rPr>
              <a:t>Hernan Cortes </a:t>
            </a:r>
            <a:endParaRPr lang="en-GB" sz="4800" b="1" dirty="0">
              <a:solidFill>
                <a:srgbClr val="C00000"/>
              </a:solidFill>
            </a:endParaRPr>
          </a:p>
        </p:txBody>
      </p:sp>
      <p:sp>
        <p:nvSpPr>
          <p:cNvPr id="5" name="TextBox 4"/>
          <p:cNvSpPr txBox="1"/>
          <p:nvPr/>
        </p:nvSpPr>
        <p:spPr>
          <a:xfrm>
            <a:off x="611560" y="1857364"/>
            <a:ext cx="8352928" cy="4985980"/>
          </a:xfrm>
          <a:prstGeom prst="rect">
            <a:avLst/>
          </a:prstGeom>
          <a:noFill/>
        </p:spPr>
        <p:txBody>
          <a:bodyPr wrap="square" rtlCol="0">
            <a:spAutoFit/>
          </a:bodyPr>
          <a:lstStyle/>
          <a:p>
            <a:r>
              <a:rPr lang="en-GB" sz="2400" b="1" dirty="0" smtClean="0">
                <a:solidFill>
                  <a:srgbClr val="C00000"/>
                </a:solidFill>
              </a:rPr>
              <a:t>In 1504, however, a Spanish merchant ship sailed to the Americas. </a:t>
            </a:r>
            <a:r>
              <a:rPr lang="en-GB" sz="2400" b="1" dirty="0" smtClean="0">
                <a:solidFill>
                  <a:srgbClr val="C00000"/>
                </a:solidFill>
              </a:rPr>
              <a:t>On board was an 18 year old Spaniard named Hernan Cortes who was eager to find adventure and </a:t>
            </a:r>
            <a:r>
              <a:rPr lang="en-GB" sz="2400" b="1" dirty="0" smtClean="0">
                <a:solidFill>
                  <a:srgbClr val="C00000"/>
                </a:solidFill>
              </a:rPr>
              <a:t>gold.  In </a:t>
            </a:r>
            <a:r>
              <a:rPr lang="en-GB" sz="2400" b="1" dirty="0" smtClean="0">
                <a:solidFill>
                  <a:srgbClr val="C00000"/>
                </a:solidFill>
              </a:rPr>
              <a:t>1511 he set sail again to Cuba where the Cubans were defeated and Cortes became secretary to the new Spanish Governor. </a:t>
            </a:r>
            <a:endParaRPr lang="en-GB" b="1" dirty="0">
              <a:solidFill>
                <a:srgbClr val="C00000"/>
              </a:solidFill>
            </a:endParaRPr>
          </a:p>
          <a:p>
            <a:endParaRPr lang="en-GB" b="1" dirty="0" smtClean="0">
              <a:solidFill>
                <a:srgbClr val="C00000"/>
              </a:solidFill>
            </a:endParaRPr>
          </a:p>
          <a:p>
            <a:endParaRPr lang="en-GB" b="1" dirty="0">
              <a:solidFill>
                <a:srgbClr val="C00000"/>
              </a:solidFill>
            </a:endParaRPr>
          </a:p>
          <a:p>
            <a:endParaRPr lang="en-GB" b="1" dirty="0" smtClean="0">
              <a:solidFill>
                <a:srgbClr val="C00000"/>
              </a:solidFill>
            </a:endParaRPr>
          </a:p>
          <a:p>
            <a:endParaRPr lang="en-GB" b="1" dirty="0">
              <a:solidFill>
                <a:srgbClr val="C00000"/>
              </a:solidFill>
            </a:endParaRPr>
          </a:p>
          <a:p>
            <a:endParaRPr lang="en-GB" b="1" dirty="0" smtClean="0">
              <a:solidFill>
                <a:srgbClr val="C00000"/>
              </a:solidFill>
            </a:endParaRPr>
          </a:p>
          <a:p>
            <a:endParaRPr lang="en-GB" b="1" dirty="0">
              <a:solidFill>
                <a:srgbClr val="C00000"/>
              </a:solidFill>
            </a:endParaRPr>
          </a:p>
          <a:p>
            <a:endParaRPr lang="en-GB" b="1" dirty="0" smtClean="0">
              <a:solidFill>
                <a:srgbClr val="C00000"/>
              </a:solidFill>
            </a:endParaRPr>
          </a:p>
          <a:p>
            <a:endParaRPr lang="en-GB" b="1" dirty="0">
              <a:solidFill>
                <a:srgbClr val="C00000"/>
              </a:solidFill>
            </a:endParaRPr>
          </a:p>
          <a:p>
            <a:endParaRPr lang="en-GB" b="1" dirty="0" smtClean="0">
              <a:solidFill>
                <a:srgbClr val="C00000"/>
              </a:solidFill>
            </a:endParaRPr>
          </a:p>
          <a:p>
            <a:endParaRPr lang="en-GB" b="1" dirty="0">
              <a:solidFill>
                <a:srgbClr val="C00000"/>
              </a:solidFill>
            </a:endParaRPr>
          </a:p>
          <a:p>
            <a:endParaRPr lang="en-GB" b="1" dirty="0">
              <a:solidFill>
                <a:srgbClr val="C00000"/>
              </a:solidFill>
            </a:endParaRPr>
          </a:p>
        </p:txBody>
      </p:sp>
      <p:pic>
        <p:nvPicPr>
          <p:cNvPr id="4098" name="Picture 2"/>
          <p:cNvPicPr>
            <a:picLocks noChangeAspect="1" noChangeArrowheads="1"/>
          </p:cNvPicPr>
          <p:nvPr/>
        </p:nvPicPr>
        <p:blipFill>
          <a:blip r:embed="rId3"/>
          <a:srcRect/>
          <a:stretch>
            <a:fillRect/>
          </a:stretch>
        </p:blipFill>
        <p:spPr bwMode="auto">
          <a:xfrm>
            <a:off x="3275856" y="4149080"/>
            <a:ext cx="2790825" cy="2505075"/>
          </a:xfrm>
          <a:prstGeom prst="rect">
            <a:avLst/>
          </a:prstGeom>
          <a:noFill/>
          <a:ln w="9525">
            <a:noFill/>
            <a:miter lim="800000"/>
            <a:headEnd/>
            <a:tailEnd/>
          </a:ln>
          <a:effectLst/>
        </p:spPr>
      </p:pic>
    </p:spTree>
    <p:extLst>
      <p:ext uri="{BB962C8B-B14F-4D97-AF65-F5344CB8AC3E}">
        <p14:creationId xmlns:p14="http://schemas.microsoft.com/office/powerpoint/2010/main" val="1278713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1472" y="500042"/>
            <a:ext cx="7772400" cy="1470025"/>
          </a:xfrm>
        </p:spPr>
        <p:txBody>
          <a:bodyPr>
            <a:noAutofit/>
          </a:bodyPr>
          <a:lstStyle/>
          <a:p>
            <a:r>
              <a:rPr lang="en-GB" sz="4800" b="1" dirty="0" smtClean="0">
                <a:solidFill>
                  <a:srgbClr val="C00000"/>
                </a:solidFill>
              </a:rPr>
              <a:t>What happened next?</a:t>
            </a:r>
            <a:endParaRPr lang="en-GB" sz="4800" b="1" dirty="0">
              <a:solidFill>
                <a:srgbClr val="C00000"/>
              </a:solidFill>
            </a:endParaRPr>
          </a:p>
        </p:txBody>
      </p:sp>
      <p:sp>
        <p:nvSpPr>
          <p:cNvPr id="4" name="TextBox 3"/>
          <p:cNvSpPr txBox="1"/>
          <p:nvPr/>
        </p:nvSpPr>
        <p:spPr>
          <a:xfrm>
            <a:off x="1000100" y="1571612"/>
            <a:ext cx="6929486" cy="461665"/>
          </a:xfrm>
          <a:prstGeom prst="rect">
            <a:avLst/>
          </a:prstGeom>
          <a:noFill/>
        </p:spPr>
        <p:txBody>
          <a:bodyPr wrap="square" rtlCol="0">
            <a:spAutoFit/>
          </a:bodyPr>
          <a:lstStyle/>
          <a:p>
            <a:r>
              <a:rPr lang="en-GB" sz="2400" b="1" dirty="0" smtClean="0">
                <a:solidFill>
                  <a:srgbClr val="C00000"/>
                </a:solidFill>
              </a:rPr>
              <a:t>. </a:t>
            </a:r>
            <a:endParaRPr lang="en-GB" sz="2400" b="1" dirty="0">
              <a:solidFill>
                <a:srgbClr val="C00000"/>
              </a:solidFill>
            </a:endParaRPr>
          </a:p>
        </p:txBody>
      </p:sp>
      <p:sp>
        <p:nvSpPr>
          <p:cNvPr id="5" name="TextBox 4"/>
          <p:cNvSpPr txBox="1"/>
          <p:nvPr/>
        </p:nvSpPr>
        <p:spPr>
          <a:xfrm>
            <a:off x="285720" y="1500174"/>
            <a:ext cx="8358246" cy="5262979"/>
          </a:xfrm>
          <a:prstGeom prst="rect">
            <a:avLst/>
          </a:prstGeom>
          <a:noFill/>
        </p:spPr>
        <p:txBody>
          <a:bodyPr wrap="square" rtlCol="0">
            <a:spAutoFit/>
          </a:bodyPr>
          <a:lstStyle/>
          <a:p>
            <a:r>
              <a:rPr lang="en-GB" sz="2000" b="1" dirty="0" smtClean="0">
                <a:solidFill>
                  <a:srgbClr val="C00000"/>
                </a:solidFill>
              </a:rPr>
              <a:t>However, Cortes wanted new adventures and in 1519 he set sail for Yucatan in Mexico where there were reports of great riches. He travelled with 550 soldiers called </a:t>
            </a:r>
            <a:r>
              <a:rPr lang="en-GB" sz="2000" b="1" dirty="0" err="1" smtClean="0">
                <a:solidFill>
                  <a:srgbClr val="C00000"/>
                </a:solidFill>
              </a:rPr>
              <a:t>Conquisitadors</a:t>
            </a:r>
            <a:r>
              <a:rPr lang="en-GB" sz="2000" b="1" dirty="0" smtClean="0">
                <a:solidFill>
                  <a:srgbClr val="C00000"/>
                </a:solidFill>
              </a:rPr>
              <a:t>. Here, Cortes found out about the powerful Aztec civilisation and he sailed further along the coast. He made friends with local people and exchanged gifts. </a:t>
            </a:r>
            <a:r>
              <a:rPr lang="en-GB" sz="2000" b="1" dirty="0" smtClean="0">
                <a:solidFill>
                  <a:srgbClr val="C00000"/>
                </a:solidFill>
              </a:rPr>
              <a:t>He also sent messages to Moctezuma at Tenochtitlan saying he would like to meet </a:t>
            </a:r>
            <a:r>
              <a:rPr lang="en-GB" sz="2000" b="1" dirty="0" smtClean="0">
                <a:solidFill>
                  <a:srgbClr val="C00000"/>
                </a:solidFill>
              </a:rPr>
              <a:t>him</a:t>
            </a:r>
            <a:r>
              <a:rPr lang="en-GB" sz="2000" b="1" dirty="0">
                <a:solidFill>
                  <a:srgbClr val="C00000"/>
                </a:solidFill>
              </a:rPr>
              <a:t>.</a:t>
            </a:r>
            <a:endParaRPr lang="en-GB" sz="2000" b="1" dirty="0" smtClean="0">
              <a:solidFill>
                <a:srgbClr val="C00000"/>
              </a:solidFill>
            </a:endParaRPr>
          </a:p>
          <a:p>
            <a:endParaRPr lang="en-GB" b="1" dirty="0">
              <a:solidFill>
                <a:srgbClr val="C00000"/>
              </a:solidFill>
            </a:endParaRPr>
          </a:p>
          <a:p>
            <a:endParaRPr lang="en-GB" b="1" dirty="0" smtClean="0">
              <a:solidFill>
                <a:srgbClr val="C00000"/>
              </a:solidFill>
            </a:endParaRPr>
          </a:p>
          <a:p>
            <a:endParaRPr lang="en-GB" b="1" dirty="0">
              <a:solidFill>
                <a:srgbClr val="C00000"/>
              </a:solidFill>
            </a:endParaRPr>
          </a:p>
          <a:p>
            <a:endParaRPr lang="en-GB" b="1" dirty="0" smtClean="0">
              <a:solidFill>
                <a:srgbClr val="C00000"/>
              </a:solidFill>
            </a:endParaRPr>
          </a:p>
          <a:p>
            <a:endParaRPr lang="en-GB" b="1" dirty="0" smtClean="0">
              <a:solidFill>
                <a:srgbClr val="C00000"/>
              </a:solidFill>
            </a:endParaRPr>
          </a:p>
          <a:p>
            <a:endParaRPr lang="en-GB" b="1" dirty="0" smtClean="0">
              <a:solidFill>
                <a:srgbClr val="C00000"/>
              </a:solidFill>
            </a:endParaRPr>
          </a:p>
          <a:p>
            <a:endParaRPr lang="en-GB" b="1" dirty="0">
              <a:solidFill>
                <a:srgbClr val="C00000"/>
              </a:solidFill>
            </a:endParaRPr>
          </a:p>
          <a:p>
            <a:endParaRPr lang="en-GB" b="1" dirty="0">
              <a:solidFill>
                <a:srgbClr val="C00000"/>
              </a:solidFill>
            </a:endParaRPr>
          </a:p>
          <a:p>
            <a:endParaRPr lang="en-GB" b="1" dirty="0" smtClean="0">
              <a:solidFill>
                <a:srgbClr val="C00000"/>
              </a:solidFill>
            </a:endParaRPr>
          </a:p>
          <a:p>
            <a:endParaRPr lang="en-GB" b="1" dirty="0">
              <a:solidFill>
                <a:srgbClr val="C00000"/>
              </a:solidFill>
            </a:endParaRPr>
          </a:p>
          <a:p>
            <a:endParaRPr lang="en-GB" b="1" dirty="0">
              <a:solidFill>
                <a:srgbClr val="C00000"/>
              </a:solidFill>
            </a:endParaRPr>
          </a:p>
          <a:p>
            <a:endParaRPr lang="en-GB" b="1" dirty="0">
              <a:solidFill>
                <a:srgbClr val="C00000"/>
              </a:solidFill>
            </a:endParaRPr>
          </a:p>
        </p:txBody>
      </p:sp>
      <p:pic>
        <p:nvPicPr>
          <p:cNvPr id="5122" name="Picture 2"/>
          <p:cNvPicPr>
            <a:picLocks noChangeAspect="1" noChangeArrowheads="1"/>
          </p:cNvPicPr>
          <p:nvPr/>
        </p:nvPicPr>
        <p:blipFill>
          <a:blip r:embed="rId3"/>
          <a:srcRect/>
          <a:stretch>
            <a:fillRect/>
          </a:stretch>
        </p:blipFill>
        <p:spPr bwMode="auto">
          <a:xfrm>
            <a:off x="2771800" y="4437112"/>
            <a:ext cx="3494937" cy="2281241"/>
          </a:xfrm>
          <a:prstGeom prst="rect">
            <a:avLst/>
          </a:prstGeom>
          <a:noFill/>
          <a:ln w="9525">
            <a:noFill/>
            <a:miter lim="800000"/>
            <a:headEnd/>
            <a:tailEnd/>
          </a:ln>
          <a:effectLst/>
        </p:spPr>
      </p:pic>
    </p:spTree>
    <p:extLst>
      <p:ext uri="{BB962C8B-B14F-4D97-AF65-F5344CB8AC3E}">
        <p14:creationId xmlns:p14="http://schemas.microsoft.com/office/powerpoint/2010/main" val="1871988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1472" y="500042"/>
            <a:ext cx="7772400" cy="1470025"/>
          </a:xfrm>
        </p:spPr>
        <p:txBody>
          <a:bodyPr>
            <a:noAutofit/>
          </a:bodyPr>
          <a:lstStyle/>
          <a:p>
            <a:r>
              <a:rPr lang="en-GB" sz="4800" b="1" dirty="0" smtClean="0">
                <a:solidFill>
                  <a:srgbClr val="C00000"/>
                </a:solidFill>
              </a:rPr>
              <a:t>What happened next?</a:t>
            </a:r>
            <a:endParaRPr lang="en-GB" sz="4800" b="1" dirty="0">
              <a:solidFill>
                <a:srgbClr val="C00000"/>
              </a:solidFill>
            </a:endParaRPr>
          </a:p>
        </p:txBody>
      </p:sp>
      <p:sp>
        <p:nvSpPr>
          <p:cNvPr id="5" name="TextBox 4"/>
          <p:cNvSpPr txBox="1"/>
          <p:nvPr/>
        </p:nvSpPr>
        <p:spPr>
          <a:xfrm>
            <a:off x="0" y="2214555"/>
            <a:ext cx="9144000" cy="4247317"/>
          </a:xfrm>
          <a:prstGeom prst="rect">
            <a:avLst/>
          </a:prstGeom>
          <a:noFill/>
        </p:spPr>
        <p:txBody>
          <a:bodyPr wrap="square" rtlCol="0">
            <a:spAutoFit/>
          </a:bodyPr>
          <a:lstStyle/>
          <a:p>
            <a:r>
              <a:rPr lang="en-GB" b="1" dirty="0" smtClean="0">
                <a:solidFill>
                  <a:srgbClr val="C00000"/>
                </a:solidFill>
              </a:rPr>
              <a:t>When Cortes finally reached the capital of the Aztec empire, Cortes was stunned. He had hoped to be able to conquer the land easily but what he found was far greater and grander than anything in Spain. </a:t>
            </a:r>
          </a:p>
          <a:p>
            <a:endParaRPr lang="en-GB" b="1" dirty="0">
              <a:solidFill>
                <a:srgbClr val="C00000"/>
              </a:solidFill>
            </a:endParaRPr>
          </a:p>
          <a:p>
            <a:r>
              <a:rPr lang="en-GB" b="1" dirty="0" smtClean="0">
                <a:solidFill>
                  <a:srgbClr val="C00000"/>
                </a:solidFill>
              </a:rPr>
              <a:t>The Aztecs had never met anyone like the Spanish before. </a:t>
            </a:r>
            <a:r>
              <a:rPr lang="en-GB" b="1" dirty="0" smtClean="0">
                <a:solidFill>
                  <a:srgbClr val="C00000"/>
                </a:solidFill>
              </a:rPr>
              <a:t>They had never seen pale skinned </a:t>
            </a:r>
            <a:r>
              <a:rPr lang="en-GB" b="1" dirty="0" smtClean="0">
                <a:solidFill>
                  <a:srgbClr val="C00000"/>
                </a:solidFill>
              </a:rPr>
              <a:t>people </a:t>
            </a:r>
            <a:r>
              <a:rPr lang="en-GB" b="1" dirty="0" smtClean="0">
                <a:solidFill>
                  <a:srgbClr val="C00000"/>
                </a:solidFill>
              </a:rPr>
              <a:t>or body armour or horses. </a:t>
            </a:r>
            <a:r>
              <a:rPr lang="en-GB" b="1" dirty="0" smtClean="0">
                <a:solidFill>
                  <a:srgbClr val="C00000"/>
                </a:solidFill>
              </a:rPr>
              <a:t>Many thought they must be gods. They were welcomed and invited to stay in the palace… but </a:t>
            </a:r>
            <a:r>
              <a:rPr lang="en-GB" b="1" dirty="0" err="1" smtClean="0">
                <a:solidFill>
                  <a:srgbClr val="C00000"/>
                </a:solidFill>
              </a:rPr>
              <a:t>Moctezuma</a:t>
            </a:r>
            <a:r>
              <a:rPr lang="en-GB" b="1" dirty="0" smtClean="0">
                <a:solidFill>
                  <a:srgbClr val="C00000"/>
                </a:solidFill>
              </a:rPr>
              <a:t> was take prisoner and forced to swear loyalty to Spain. When Cortes took </a:t>
            </a:r>
            <a:r>
              <a:rPr lang="en-GB" b="1" dirty="0" err="1" smtClean="0">
                <a:solidFill>
                  <a:srgbClr val="C00000"/>
                </a:solidFill>
              </a:rPr>
              <a:t>Moctezuma</a:t>
            </a:r>
            <a:r>
              <a:rPr lang="en-GB" b="1" dirty="0" smtClean="0">
                <a:solidFill>
                  <a:srgbClr val="C00000"/>
                </a:solidFill>
              </a:rPr>
              <a:t> with him to the coastal city of Vera, he left </a:t>
            </a:r>
            <a:r>
              <a:rPr lang="en-GB" b="1" dirty="0" err="1" smtClean="0">
                <a:solidFill>
                  <a:srgbClr val="C00000"/>
                </a:solidFill>
              </a:rPr>
              <a:t>conquisitador</a:t>
            </a:r>
            <a:r>
              <a:rPr lang="en-GB" b="1" dirty="0" smtClean="0">
                <a:solidFill>
                  <a:srgbClr val="C00000"/>
                </a:solidFill>
              </a:rPr>
              <a:t> Alvarado in charge. </a:t>
            </a:r>
            <a:r>
              <a:rPr lang="en-GB" b="1" dirty="0" smtClean="0">
                <a:solidFill>
                  <a:srgbClr val="C00000"/>
                </a:solidFill>
              </a:rPr>
              <a:t>He was so horrified at the Aztecs human sacrifices and was scared that he would be attacked </a:t>
            </a:r>
            <a:r>
              <a:rPr lang="en-GB" b="1" dirty="0" smtClean="0">
                <a:solidFill>
                  <a:srgbClr val="C00000"/>
                </a:solidFill>
              </a:rPr>
              <a:t>himself, </a:t>
            </a:r>
            <a:r>
              <a:rPr lang="en-GB" b="1" dirty="0" smtClean="0">
                <a:solidFill>
                  <a:srgbClr val="C00000"/>
                </a:solidFill>
              </a:rPr>
              <a:t>that he had his men slaughter 12,000 </a:t>
            </a:r>
            <a:r>
              <a:rPr lang="en-GB" b="1" dirty="0">
                <a:solidFill>
                  <a:srgbClr val="C00000"/>
                </a:solidFill>
              </a:rPr>
              <a:t>A</a:t>
            </a:r>
            <a:r>
              <a:rPr lang="en-GB" b="1" dirty="0" smtClean="0">
                <a:solidFill>
                  <a:srgbClr val="C00000"/>
                </a:solidFill>
              </a:rPr>
              <a:t>ztecs </a:t>
            </a:r>
            <a:r>
              <a:rPr lang="en-GB" b="1" dirty="0" smtClean="0">
                <a:solidFill>
                  <a:srgbClr val="C00000"/>
                </a:solidFill>
              </a:rPr>
              <a:t>at a religious ceremony. The Aztecs rose up against the Spanish and swore to kill all the intruders, they felt so betrayed by Moctezuma that they stoned him to </a:t>
            </a:r>
            <a:r>
              <a:rPr lang="en-GB" b="1" dirty="0" smtClean="0">
                <a:solidFill>
                  <a:srgbClr val="C00000"/>
                </a:solidFill>
              </a:rPr>
              <a:t>death.   Without </a:t>
            </a:r>
            <a:r>
              <a:rPr lang="en-GB" b="1" dirty="0" smtClean="0">
                <a:solidFill>
                  <a:srgbClr val="C00000"/>
                </a:solidFill>
              </a:rPr>
              <a:t>an </a:t>
            </a:r>
            <a:r>
              <a:rPr lang="en-GB" b="1" dirty="0" err="1">
                <a:solidFill>
                  <a:srgbClr val="C00000"/>
                </a:solidFill>
              </a:rPr>
              <a:t>E</a:t>
            </a:r>
            <a:r>
              <a:rPr lang="en-GB" b="1" dirty="0" err="1" smtClean="0">
                <a:solidFill>
                  <a:srgbClr val="C00000"/>
                </a:solidFill>
              </a:rPr>
              <a:t>mporer</a:t>
            </a:r>
            <a:r>
              <a:rPr lang="en-GB" b="1" dirty="0" smtClean="0">
                <a:solidFill>
                  <a:srgbClr val="C00000"/>
                </a:solidFill>
              </a:rPr>
              <a:t>, Cortes forces took hold of Tenochtitlan and the Aztec empire ended. </a:t>
            </a:r>
          </a:p>
          <a:p>
            <a:endParaRPr lang="en-GB" b="1" dirty="0">
              <a:solidFill>
                <a:srgbClr val="C00000"/>
              </a:solidFill>
            </a:endParaRPr>
          </a:p>
          <a:p>
            <a:endParaRPr lang="en-GB" b="1" dirty="0">
              <a:solidFill>
                <a:srgbClr val="C00000"/>
              </a:solidFill>
            </a:endParaRPr>
          </a:p>
        </p:txBody>
      </p:sp>
    </p:spTree>
    <p:extLst>
      <p:ext uri="{BB962C8B-B14F-4D97-AF65-F5344CB8AC3E}">
        <p14:creationId xmlns:p14="http://schemas.microsoft.com/office/powerpoint/2010/main" val="4168836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1616</TotalTime>
  <Words>769</Words>
  <Application>Microsoft Office PowerPoint</Application>
  <PresentationFormat>On-screen Show (4:3)</PresentationFormat>
  <Paragraphs>54</Paragraphs>
  <Slides>9</Slides>
  <Notes>2</Notes>
  <HiddenSlides>0</HiddenSlides>
  <MMClips>0</MMClips>
  <ScaleCrop>false</ScaleCrop>
  <HeadingPairs>
    <vt:vector size="4" baseType="variant">
      <vt:variant>
        <vt:lpstr>Theme</vt:lpstr>
      </vt:variant>
      <vt:variant>
        <vt:i4>5</vt:i4>
      </vt:variant>
      <vt:variant>
        <vt:lpstr>Slide Titles</vt:lpstr>
      </vt:variant>
      <vt:variant>
        <vt:i4>9</vt:i4>
      </vt:variant>
    </vt:vector>
  </HeadingPairs>
  <TitlesOfParts>
    <vt:vector size="14" baseType="lpstr">
      <vt:lpstr>Office Theme</vt:lpstr>
      <vt:lpstr>1_Office Theme</vt:lpstr>
      <vt:lpstr>2_Office Theme</vt:lpstr>
      <vt:lpstr>3_Office Theme</vt:lpstr>
      <vt:lpstr>4_Office Theme</vt:lpstr>
      <vt:lpstr>PowerPoint Presentation</vt:lpstr>
      <vt:lpstr>PowerPoint Presentation</vt:lpstr>
      <vt:lpstr>Who were the Aztecs?</vt:lpstr>
      <vt:lpstr>Warfare and Religion </vt:lpstr>
      <vt:lpstr>Religion </vt:lpstr>
      <vt:lpstr>Moctezuma</vt:lpstr>
      <vt:lpstr>Hernan Cortes </vt:lpstr>
      <vt:lpstr>What happened next?</vt:lpstr>
      <vt:lpstr>What happened next?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142</cp:revision>
  <cp:lastPrinted>2020-03-29T14:51:49Z</cp:lastPrinted>
  <dcterms:created xsi:type="dcterms:W3CDTF">2020-03-13T17:45:04Z</dcterms:created>
  <dcterms:modified xsi:type="dcterms:W3CDTF">2020-06-17T09:12:07Z</dcterms:modified>
</cp:coreProperties>
</file>