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0" r:id="rId2"/>
    <p:sldId id="271" r:id="rId3"/>
    <p:sldId id="272" r:id="rId4"/>
    <p:sldId id="273" r:id="rId5"/>
    <p:sldId id="274" r:id="rId6"/>
    <p:sldId id="275" r:id="rId7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23E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08447-1673-42C4-BCAB-1FC71A37440C}" type="datetimeFigureOut">
              <a:rPr lang="en-GB" smtClean="0"/>
              <a:t>10/06/2020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C9195-0A4A-4F3D-91F9-1E0F16E7A09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713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26AA3-19E2-4465-B0CD-DF3FEB90C898}" type="datetimeFigureOut">
              <a:rPr lang="en-GB" smtClean="0"/>
              <a:t>10/06/2020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115B-7DE2-4636-8B82-A63F73CFF89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7851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26AA3-19E2-4465-B0CD-DF3FEB90C898}" type="datetimeFigureOut">
              <a:rPr lang="en-GB" smtClean="0"/>
              <a:t>10/06/2020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115B-7DE2-4636-8B82-A63F73CFF89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6657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6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26AA3-19E2-4465-B0CD-DF3FEB90C898}" type="datetimeFigureOut">
              <a:rPr lang="en-GB" smtClean="0"/>
              <a:t>10/06/2020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115B-7DE2-4636-8B82-A63F73CFF89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5361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26AA3-19E2-4465-B0CD-DF3FEB90C898}" type="datetimeFigureOut">
              <a:rPr lang="en-GB" smtClean="0"/>
              <a:t>10/06/2020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115B-7DE2-4636-8B82-A63F73CFF89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6465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26AA3-19E2-4465-B0CD-DF3FEB90C898}" type="datetimeFigureOut">
              <a:rPr lang="en-GB" smtClean="0"/>
              <a:t>10/06/2020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115B-7DE2-4636-8B82-A63F73CFF89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1566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26AA3-19E2-4465-B0CD-DF3FEB90C898}" type="datetimeFigureOut">
              <a:rPr lang="en-GB" smtClean="0"/>
              <a:t>10/06/2020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115B-7DE2-4636-8B82-A63F73CFF89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7893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26AA3-19E2-4465-B0CD-DF3FEB90C898}" type="datetimeFigureOut">
              <a:rPr lang="en-GB" smtClean="0"/>
              <a:t>10/06/2020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115B-7DE2-4636-8B82-A63F73CFF89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2678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26AA3-19E2-4465-B0CD-DF3FEB90C898}" type="datetimeFigureOut">
              <a:rPr lang="en-GB" smtClean="0"/>
              <a:t>10/06/2020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115B-7DE2-4636-8B82-A63F73CFF89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8335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26AA3-19E2-4465-B0CD-DF3FEB90C898}" type="datetimeFigureOut">
              <a:rPr lang="en-GB" smtClean="0"/>
              <a:t>10/06/2020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115B-7DE2-4636-8B82-A63F73CFF89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0423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26AA3-19E2-4465-B0CD-DF3FEB90C898}" type="datetimeFigureOut">
              <a:rPr lang="en-GB" smtClean="0"/>
              <a:t>10/06/2020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115B-7DE2-4636-8B82-A63F73CFF89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061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26AA3-19E2-4465-B0CD-DF3FEB90C898}" type="datetimeFigureOut">
              <a:rPr lang="en-GB" smtClean="0"/>
              <a:t>10/06/2020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115B-7DE2-4636-8B82-A63F73CFF89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965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26AA3-19E2-4465-B0CD-DF3FEB90C898}" type="datetimeFigureOut">
              <a:rPr lang="en-GB" smtClean="0"/>
              <a:t>10/06/2020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4115B-7DE2-4636-8B82-A63F73CFF89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5085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GB" sz="9600" dirty="0" smtClean="0">
                <a:solidFill>
                  <a:schemeClr val="tx1"/>
                </a:solidFill>
                <a:latin typeface="AR CARTER" panose="02000000000000000000" pitchFamily="2" charset="0"/>
              </a:rPr>
              <a:t>Zahra</a:t>
            </a:r>
            <a:endParaRPr lang="en-GB" sz="9600" dirty="0">
              <a:solidFill>
                <a:schemeClr val="tx1"/>
              </a:solidFill>
              <a:latin typeface="AR CARTER" panose="02000000000000000000" pitchFamily="2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777795"/>
            <a:ext cx="9144000" cy="5051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3479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latin typeface="AR CHRISTY" panose="02000000000000000000" pitchFamily="2" charset="0"/>
              </a:rPr>
              <a:t>Task One</a:t>
            </a:r>
          </a:p>
          <a:p>
            <a:endParaRPr lang="en-GB" dirty="0">
              <a:solidFill>
                <a:schemeClr val="tx1"/>
              </a:solidFill>
              <a:latin typeface="AR CHRISTY" panose="02000000000000000000" pitchFamily="2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AR CHRISTY" panose="02000000000000000000" pitchFamily="2" charset="0"/>
              </a:rPr>
              <a:t>Please write a diary entry as if you are Zahra</a:t>
            </a:r>
          </a:p>
          <a:p>
            <a:endParaRPr lang="en-GB" dirty="0">
              <a:solidFill>
                <a:schemeClr val="tx1"/>
              </a:solidFill>
              <a:latin typeface="AR CHRISTY" panose="02000000000000000000" pitchFamily="2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AR CHRISTY" panose="02000000000000000000" pitchFamily="2" charset="0"/>
              </a:rPr>
              <a:t>Remember to add some fabulous adjectives and try to talk about feelings.</a:t>
            </a:r>
          </a:p>
          <a:p>
            <a:endParaRPr lang="en-GB" dirty="0">
              <a:solidFill>
                <a:schemeClr val="tx1"/>
              </a:solidFill>
              <a:latin typeface="AR CHRISTY" panose="02000000000000000000" pitchFamily="2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AR CHRISTY" panose="02000000000000000000" pitchFamily="2" charset="0"/>
              </a:rPr>
              <a:t>Add an </a:t>
            </a:r>
            <a:r>
              <a:rPr lang="en-GB" dirty="0">
                <a:solidFill>
                  <a:schemeClr val="tx1"/>
                </a:solidFill>
                <a:latin typeface="AR CHRISTY" panose="02000000000000000000" pitchFamily="2" charset="0"/>
              </a:rPr>
              <a:t>exquisite</a:t>
            </a:r>
            <a:r>
              <a:rPr lang="en-GB" dirty="0" smtClean="0">
                <a:solidFill>
                  <a:schemeClr val="tx1"/>
                </a:solidFill>
                <a:latin typeface="AR CHRISTY" panose="02000000000000000000" pitchFamily="2" charset="0"/>
              </a:rPr>
              <a:t> picture to enhance your </a:t>
            </a:r>
          </a:p>
          <a:p>
            <a:r>
              <a:rPr lang="en-GB" dirty="0" smtClean="0">
                <a:solidFill>
                  <a:schemeClr val="tx1"/>
                </a:solidFill>
                <a:latin typeface="AR CHRISTY" panose="02000000000000000000" pitchFamily="2" charset="0"/>
              </a:rPr>
              <a:t>diary writing </a:t>
            </a:r>
            <a:endParaRPr lang="en-GB" dirty="0">
              <a:solidFill>
                <a:schemeClr val="tx1"/>
              </a:solidFill>
              <a:latin typeface="AR CHRISTY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64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6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tx1"/>
                </a:solidFill>
                <a:latin typeface="AR CHRISTY" panose="02000000000000000000" pitchFamily="2" charset="0"/>
              </a:rPr>
              <a:t>Task Two</a:t>
            </a:r>
          </a:p>
          <a:p>
            <a:endParaRPr lang="en-GB" dirty="0" smtClean="0">
              <a:solidFill>
                <a:schemeClr val="tx1"/>
              </a:solidFill>
              <a:latin typeface="AR CHRISTY" panose="02000000000000000000" pitchFamily="2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AR CHRISTY" panose="02000000000000000000" pitchFamily="2" charset="0"/>
              </a:rPr>
              <a:t>Please write a short story as if you were </a:t>
            </a:r>
          </a:p>
          <a:p>
            <a:r>
              <a:rPr lang="en-GB" dirty="0" smtClean="0">
                <a:solidFill>
                  <a:schemeClr val="tx1"/>
                </a:solidFill>
                <a:latin typeface="AR CHRISTY" panose="02000000000000000000" pitchFamily="2" charset="0"/>
              </a:rPr>
              <a:t>Zahra’s brother. </a:t>
            </a:r>
          </a:p>
          <a:p>
            <a:r>
              <a:rPr lang="en-GB" dirty="0" smtClean="0">
                <a:solidFill>
                  <a:schemeClr val="tx1"/>
                </a:solidFill>
                <a:latin typeface="AR CHRISTY" panose="02000000000000000000" pitchFamily="2" charset="0"/>
              </a:rPr>
              <a:t> </a:t>
            </a:r>
          </a:p>
          <a:p>
            <a:r>
              <a:rPr lang="en-GB" dirty="0" smtClean="0">
                <a:solidFill>
                  <a:schemeClr val="tx1"/>
                </a:solidFill>
                <a:latin typeface="AR CHRISTY" panose="02000000000000000000" pitchFamily="2" charset="0"/>
              </a:rPr>
              <a:t>You could include the jobs that he might have to do around the village </a:t>
            </a:r>
          </a:p>
          <a:p>
            <a:r>
              <a:rPr lang="en-GB" dirty="0" smtClean="0">
                <a:solidFill>
                  <a:schemeClr val="tx1"/>
                </a:solidFill>
                <a:latin typeface="AR CHRISTY" panose="02000000000000000000" pitchFamily="2" charset="0"/>
              </a:rPr>
              <a:t>Or</a:t>
            </a:r>
          </a:p>
          <a:p>
            <a:r>
              <a:rPr lang="en-GB" dirty="0" smtClean="0">
                <a:solidFill>
                  <a:schemeClr val="tx1"/>
                </a:solidFill>
                <a:latin typeface="AR CHRISTY" panose="02000000000000000000" pitchFamily="2" charset="0"/>
              </a:rPr>
              <a:t> the fact that he feels sorry for Zahra trying to keep the tree alive </a:t>
            </a:r>
          </a:p>
          <a:p>
            <a:r>
              <a:rPr lang="en-GB" dirty="0" smtClean="0">
                <a:solidFill>
                  <a:schemeClr val="tx1"/>
                </a:solidFill>
                <a:latin typeface="AR CHRISTY" panose="02000000000000000000" pitchFamily="2" charset="0"/>
              </a:rPr>
              <a:t>Or </a:t>
            </a:r>
          </a:p>
          <a:p>
            <a:r>
              <a:rPr lang="en-GB" dirty="0" smtClean="0">
                <a:solidFill>
                  <a:schemeClr val="tx1"/>
                </a:solidFill>
                <a:latin typeface="AR CHRISTY" panose="02000000000000000000" pitchFamily="2" charset="0"/>
              </a:rPr>
              <a:t>How he witnessed the tree coming alive and how it moved to shade Zahra. </a:t>
            </a:r>
            <a:endParaRPr lang="en-GB" dirty="0">
              <a:solidFill>
                <a:schemeClr val="tx1"/>
              </a:solidFill>
              <a:latin typeface="AR CHRISTY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676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latin typeface="AR CHRISTY" panose="02000000000000000000" pitchFamily="2" charset="0"/>
              </a:rPr>
              <a:t>Task Three</a:t>
            </a:r>
          </a:p>
          <a:p>
            <a:endParaRPr lang="en-GB" dirty="0" smtClean="0">
              <a:solidFill>
                <a:schemeClr val="tx1"/>
              </a:solidFill>
              <a:latin typeface="AR CHRISTY" panose="02000000000000000000" pitchFamily="2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AR CHRISTY" panose="02000000000000000000" pitchFamily="2" charset="0"/>
              </a:rPr>
              <a:t>A huge problem in Africa is shortage of water.</a:t>
            </a:r>
          </a:p>
          <a:p>
            <a:endParaRPr lang="en-GB" dirty="0">
              <a:solidFill>
                <a:schemeClr val="tx1"/>
              </a:solidFill>
              <a:latin typeface="AR CHRISTY" panose="02000000000000000000" pitchFamily="2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AR CHRISTY" panose="02000000000000000000" pitchFamily="2" charset="0"/>
              </a:rPr>
              <a:t>You have been given the task of designing a poster to get people to do some kind of sponsored activity to raise money for Water Aid.</a:t>
            </a:r>
          </a:p>
          <a:p>
            <a:endParaRPr lang="en-GB" dirty="0">
              <a:solidFill>
                <a:schemeClr val="tx1"/>
              </a:solidFill>
              <a:latin typeface="AR CHRISTY" panose="02000000000000000000" pitchFamily="2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AR CHRISTY" panose="02000000000000000000" pitchFamily="2" charset="0"/>
              </a:rPr>
              <a:t>Have a little look on Google images to see examples (type in water Aid Posters); think about what sponsored activity you want people to do then create an eye-catching poster! </a:t>
            </a:r>
          </a:p>
        </p:txBody>
      </p:sp>
    </p:spTree>
    <p:extLst>
      <p:ext uri="{BB962C8B-B14F-4D97-AF65-F5344CB8AC3E}">
        <p14:creationId xmlns:p14="http://schemas.microsoft.com/office/powerpoint/2010/main" val="765666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latin typeface="AR CHRISTY" panose="02000000000000000000" pitchFamily="2" charset="0"/>
              </a:rPr>
              <a:t>Task Four</a:t>
            </a:r>
          </a:p>
          <a:p>
            <a:endParaRPr lang="en-GB" dirty="0" smtClean="0">
              <a:solidFill>
                <a:schemeClr val="tx1"/>
              </a:solidFill>
              <a:latin typeface="AR CHRISTY" panose="02000000000000000000" pitchFamily="2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AR CHRISTY" panose="02000000000000000000" pitchFamily="2" charset="0"/>
              </a:rPr>
              <a:t>Please write a formal letter to the government asking them to support Water Aid.  </a:t>
            </a:r>
          </a:p>
          <a:p>
            <a:endParaRPr lang="en-GB" dirty="0">
              <a:solidFill>
                <a:schemeClr val="tx1"/>
              </a:solidFill>
              <a:latin typeface="AR CHRISTY" panose="02000000000000000000" pitchFamily="2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AR CHRISTY" panose="02000000000000000000" pitchFamily="2" charset="0"/>
              </a:rPr>
              <a:t>You need to give them reasons why Water Aid need their funding – it must be more than </a:t>
            </a:r>
          </a:p>
          <a:p>
            <a:r>
              <a:rPr lang="en-GB" dirty="0" smtClean="0">
                <a:solidFill>
                  <a:schemeClr val="tx1"/>
                </a:solidFill>
                <a:latin typeface="AR CHRISTY" panose="02000000000000000000" pitchFamily="2" charset="0"/>
              </a:rPr>
              <a:t>‘</a:t>
            </a:r>
            <a:r>
              <a:rPr lang="en-GB" b="1" dirty="0" smtClean="0">
                <a:solidFill>
                  <a:schemeClr val="tx1"/>
                </a:solidFill>
                <a:latin typeface="AR CHRISTY" panose="02000000000000000000" pitchFamily="2" charset="0"/>
              </a:rPr>
              <a:t>They don’t have any water</a:t>
            </a:r>
            <a:r>
              <a:rPr lang="en-GB" dirty="0" smtClean="0">
                <a:solidFill>
                  <a:schemeClr val="tx1"/>
                </a:solidFill>
                <a:latin typeface="AR CHRISTY" panose="02000000000000000000" pitchFamily="2" charset="0"/>
              </a:rPr>
              <a:t>’</a:t>
            </a:r>
          </a:p>
          <a:p>
            <a:endParaRPr lang="en-GB" dirty="0">
              <a:solidFill>
                <a:schemeClr val="tx1"/>
              </a:solidFill>
              <a:latin typeface="AR CHRISTY" panose="02000000000000000000" pitchFamily="2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AR CHRISTY" panose="02000000000000000000" pitchFamily="2" charset="0"/>
              </a:rPr>
              <a:t>Remember to use the key features of </a:t>
            </a:r>
          </a:p>
          <a:p>
            <a:r>
              <a:rPr lang="en-GB" dirty="0" smtClean="0">
                <a:solidFill>
                  <a:schemeClr val="tx1"/>
                </a:solidFill>
                <a:latin typeface="AR CHRISTY" panose="02000000000000000000" pitchFamily="2" charset="0"/>
              </a:rPr>
              <a:t>formal letter writing </a:t>
            </a:r>
          </a:p>
        </p:txBody>
      </p:sp>
    </p:spTree>
    <p:extLst>
      <p:ext uri="{BB962C8B-B14F-4D97-AF65-F5344CB8AC3E}">
        <p14:creationId xmlns:p14="http://schemas.microsoft.com/office/powerpoint/2010/main" val="3883307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6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tx1"/>
                </a:solidFill>
                <a:latin typeface="AR CHRISTY" panose="02000000000000000000" pitchFamily="2" charset="0"/>
              </a:rPr>
              <a:t>Task Five</a:t>
            </a:r>
          </a:p>
          <a:p>
            <a:endParaRPr lang="en-GB" dirty="0" smtClean="0">
              <a:solidFill>
                <a:schemeClr val="tx1"/>
              </a:solidFill>
              <a:latin typeface="AR CHRISTY" panose="02000000000000000000" pitchFamily="2" charset="0"/>
            </a:endParaRPr>
          </a:p>
          <a:p>
            <a:r>
              <a:rPr lang="en-GB" sz="2800" dirty="0" smtClean="0">
                <a:solidFill>
                  <a:schemeClr val="tx1"/>
                </a:solidFill>
                <a:latin typeface="AR CHRISTY" panose="02000000000000000000" pitchFamily="2" charset="0"/>
              </a:rPr>
              <a:t>Do you take your toilet for granted?  </a:t>
            </a:r>
            <a:endParaRPr lang="en-GB" sz="2800" dirty="0">
              <a:solidFill>
                <a:schemeClr val="tx1"/>
              </a:solidFill>
              <a:latin typeface="AR CHRISTY" panose="02000000000000000000" pitchFamily="2" charset="0"/>
            </a:endParaRPr>
          </a:p>
          <a:p>
            <a:r>
              <a:rPr lang="en-GB" sz="2800" dirty="0" smtClean="0">
                <a:solidFill>
                  <a:schemeClr val="tx1"/>
                </a:solidFill>
                <a:latin typeface="AR CHRISTY" panose="02000000000000000000" pitchFamily="2" charset="0"/>
              </a:rPr>
              <a:t>You are very lucky because thousands of African people don’t have access to a toilet.</a:t>
            </a:r>
          </a:p>
          <a:p>
            <a:endParaRPr lang="en-GB" sz="2800" dirty="0">
              <a:solidFill>
                <a:schemeClr val="tx1"/>
              </a:solidFill>
              <a:latin typeface="AR CHRISTY" panose="02000000000000000000" pitchFamily="2" charset="0"/>
            </a:endParaRPr>
          </a:p>
          <a:p>
            <a:r>
              <a:rPr lang="en-GB" sz="2800" dirty="0" smtClean="0">
                <a:solidFill>
                  <a:schemeClr val="tx1"/>
                </a:solidFill>
                <a:latin typeface="AR CHRISTY" panose="02000000000000000000" pitchFamily="2" charset="0"/>
              </a:rPr>
              <a:t>There is a scheme where you can twin your toilet, which means you raise £60 and a company called Toilet </a:t>
            </a:r>
            <a:r>
              <a:rPr lang="en-GB" sz="2800" dirty="0">
                <a:solidFill>
                  <a:schemeClr val="tx1"/>
                </a:solidFill>
                <a:latin typeface="AR CHRISTY" panose="02000000000000000000" pitchFamily="2" charset="0"/>
              </a:rPr>
              <a:t>T</a:t>
            </a:r>
            <a:r>
              <a:rPr lang="en-GB" sz="2800" dirty="0" smtClean="0">
                <a:solidFill>
                  <a:schemeClr val="tx1"/>
                </a:solidFill>
                <a:latin typeface="AR CHRISTY" panose="02000000000000000000" pitchFamily="2" charset="0"/>
              </a:rPr>
              <a:t>winning will build a toilet for a community in Africa.  They will send you a picture of the toilet that your money helped build. </a:t>
            </a:r>
          </a:p>
          <a:p>
            <a:endParaRPr lang="en-GB" sz="2800" dirty="0">
              <a:solidFill>
                <a:schemeClr val="tx1"/>
              </a:solidFill>
              <a:latin typeface="AR CHRISTY" panose="02000000000000000000" pitchFamily="2" charset="0"/>
            </a:endParaRPr>
          </a:p>
          <a:p>
            <a:r>
              <a:rPr lang="en-GB" sz="2800" dirty="0" smtClean="0">
                <a:solidFill>
                  <a:schemeClr val="tx1"/>
                </a:solidFill>
                <a:latin typeface="AR CHRISTY" panose="02000000000000000000" pitchFamily="2" charset="0"/>
              </a:rPr>
              <a:t>Could you write a persuasive letter to Mr Vardy asking if we could have a non-uniform day to raise money to buy a toilet?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132856"/>
            <a:ext cx="711523" cy="711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795" y="4437112"/>
            <a:ext cx="1905000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437113"/>
            <a:ext cx="1584176" cy="889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988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1575</TotalTime>
  <Words>319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133</cp:revision>
  <cp:lastPrinted>2020-03-29T14:51:49Z</cp:lastPrinted>
  <dcterms:created xsi:type="dcterms:W3CDTF">2020-03-13T17:45:04Z</dcterms:created>
  <dcterms:modified xsi:type="dcterms:W3CDTF">2020-06-10T08:16:33Z</dcterms:modified>
</cp:coreProperties>
</file>