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Changing Improper Fractions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to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Mixed Number Fractions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748491"/>
              </p:ext>
            </p:extLst>
          </p:nvPr>
        </p:nvGraphicFramePr>
        <p:xfrm>
          <a:off x="381000" y="228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37434"/>
              </p:ext>
            </p:extLst>
          </p:nvPr>
        </p:nvGraphicFramePr>
        <p:xfrm>
          <a:off x="4343400" y="228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8600" y="2514600"/>
                <a:ext cx="8842188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𝑖𝑠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𝑒𝑞𝑢𝑖𝑣𝑎𝑙𝑒𝑛𝑡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GB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𝑡h𝑒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𝑠𝑎𝑚𝑒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𝑎𝑠</m:t>
                          </m:r>
                        </m:e>
                      </m:d>
                      <m:r>
                        <a:rPr lang="en-GB" sz="4000" b="0" i="1" smtClean="0">
                          <a:latin typeface="Cambria Math"/>
                        </a:rPr>
                        <m:t>𝑡𝑜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514600"/>
                <a:ext cx="8842188" cy="124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6x1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3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1905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11686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549850" y="1386737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6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5</a:t>
            </a:r>
            <a:r>
              <a:rPr lang="en-GB" sz="3600" dirty="0" smtClean="0">
                <a:latin typeface="Comic Sans MS" pitchFamily="66" charset="0"/>
              </a:rPr>
              <a:t>x1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2</a:t>
            </a:r>
            <a:r>
              <a:rPr lang="en-GB" sz="4000" dirty="0" smtClean="0">
                <a:latin typeface="Comic Sans MS" pitchFamily="66" charset="0"/>
              </a:rPr>
              <a:t>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6125" y="1632704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00800" y="4412266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232125" y="104971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5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3x2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1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1672619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210300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912586" y="1512885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3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>
                          <a:solidFill>
                            <a:srgbClr val="FFC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4x5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3</a:t>
            </a:r>
            <a:r>
              <a:rPr lang="en-GB" sz="4000" dirty="0" smtClean="0">
                <a:latin typeface="Comic Sans MS" pitchFamily="66" charset="0"/>
              </a:rPr>
              <a:t>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1743122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35271" y="4475018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838200" y="165447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4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0"/>
            <a:ext cx="7772400" cy="762000"/>
          </a:xfrm>
        </p:spPr>
        <p:txBody>
          <a:bodyPr anchor="ctr"/>
          <a:lstStyle/>
          <a:p>
            <a:r>
              <a:rPr lang="en-GB" altLang="en-US" sz="2800" b="1" dirty="0" smtClean="0">
                <a:latin typeface="Arial" charset="0"/>
                <a:cs typeface="Arial" charset="0"/>
              </a:rPr>
              <a:t>The denominator always stays the same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1752600"/>
          </a:xfrm>
        </p:spPr>
        <p:txBody>
          <a:bodyPr>
            <a:normAutofit fontScale="55000" lnSpcReduction="20000"/>
          </a:bodyPr>
          <a:lstStyle/>
          <a:p>
            <a:r>
              <a:rPr lang="en-GB" altLang="en-US" sz="8000" b="1" dirty="0" smtClean="0">
                <a:solidFill>
                  <a:schemeClr val="bg1"/>
                </a:solidFill>
                <a:latin typeface="Arial Unicode MS" pitchFamily="34" charset="-128"/>
              </a:rPr>
              <a:t>To change an improper fraction to a mixed number fraction you must divide.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0" y="3124200"/>
            <a:ext cx="2339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96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54550" y="2895600"/>
            <a:ext cx="8715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latin typeface="Arial Unicode MS" pitchFamily="34" charset="-128"/>
              </a:rPr>
              <a:t>3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637213" y="3027363"/>
            <a:ext cx="498475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5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637213" y="3708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505200" y="3657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505200" y="3962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714500" y="3040063"/>
            <a:ext cx="969963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16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 5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905000" y="37465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 rot="5400000">
            <a:off x="688975" y="3457575"/>
            <a:ext cx="1066800" cy="6096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371600" y="5105400"/>
            <a:ext cx="57927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16 </a:t>
            </a: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÷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 5 = 3 remainder 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505200" y="4149725"/>
            <a:ext cx="1149350" cy="955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35688" y="4295775"/>
            <a:ext cx="668337" cy="80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75462" y="3573463"/>
            <a:ext cx="2116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number becomes the numerator</a:t>
            </a:r>
          </a:p>
        </p:txBody>
      </p:sp>
    </p:spTree>
    <p:extLst>
      <p:ext uri="{BB962C8B-B14F-4D97-AF65-F5344CB8AC3E}">
        <p14:creationId xmlns:p14="http://schemas.microsoft.com/office/powerpoint/2010/main" val="10617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sz="7200" b="1" dirty="0" smtClean="0">
                <a:solidFill>
                  <a:schemeClr val="bg1"/>
                </a:solidFill>
                <a:latin typeface="Arial Unicode MS" pitchFamily="34" charset="-128"/>
              </a:rPr>
              <a:t>Can you solve this one?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8000" y="3124200"/>
            <a:ext cx="2339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96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445000" y="2924175"/>
            <a:ext cx="863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latin typeface="Arial Unicode MS" pitchFamily="34" charset="-128"/>
              </a:rPr>
              <a:t>2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291138" y="3048000"/>
            <a:ext cx="4953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5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22860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3505200" y="3657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3505200" y="3962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138363" y="3062288"/>
            <a:ext cx="8064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12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5</a:t>
            </a: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52578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5400000">
            <a:off x="1092200" y="3505200"/>
            <a:ext cx="1066800" cy="6096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676400" y="5106988"/>
            <a:ext cx="4191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 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12</a:t>
            </a: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 ÷ </a:t>
            </a:r>
            <a:r>
              <a:rPr lang="en-US" altLang="en-US" sz="3600" b="1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= 2 r 2</a:t>
            </a:r>
            <a:endParaRPr lang="en-GB" altLang="en-US" sz="3600" b="1">
              <a:solidFill>
                <a:srgbClr val="FFFF00"/>
              </a:solidFill>
              <a:latin typeface="Arial Unicode MS" pitchFamily="34" charset="-128"/>
            </a:endParaRPr>
          </a:p>
        </p:txBody>
      </p:sp>
      <p:cxnSp>
        <p:nvCxnSpPr>
          <p:cNvPr id="3" name="Straight Arrow Connector 2"/>
          <p:cNvCxnSpPr>
            <a:stCxn id="38926" idx="0"/>
          </p:cNvCxnSpPr>
          <p:nvPr/>
        </p:nvCxnSpPr>
        <p:spPr>
          <a:xfrm flipV="1">
            <a:off x="3771900" y="4221163"/>
            <a:ext cx="800100" cy="88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643438" y="4868863"/>
            <a:ext cx="1728787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4479925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number becomes the numerator </a:t>
            </a:r>
          </a:p>
        </p:txBody>
      </p:sp>
    </p:spTree>
    <p:extLst>
      <p:ext uri="{BB962C8B-B14F-4D97-AF65-F5344CB8AC3E}">
        <p14:creationId xmlns:p14="http://schemas.microsoft.com/office/powerpoint/2010/main" val="33876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38925" grpId="0" animBg="1"/>
      <p:bldP spid="38926" grpId="0" build="p" autoUpdateAnimBg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1752600"/>
          </a:xfrm>
        </p:spPr>
        <p:txBody>
          <a:bodyPr/>
          <a:lstStyle/>
          <a:p>
            <a:r>
              <a:rPr lang="en-GB" altLang="en-US" sz="8000" b="1" smtClean="0">
                <a:solidFill>
                  <a:schemeClr val="bg1"/>
                </a:solidFill>
                <a:latin typeface="Arial Unicode MS" pitchFamily="34" charset="-128"/>
              </a:rPr>
              <a:t>And another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048000" y="3124200"/>
            <a:ext cx="2339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96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351338" y="2916238"/>
            <a:ext cx="8699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latin typeface="Arial Unicode MS" pitchFamily="34" charset="-128"/>
              </a:rPr>
              <a:t>6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5294313" y="3032125"/>
            <a:ext cx="49847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3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22860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3505200" y="3657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3505200" y="3962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165350" y="3124200"/>
            <a:ext cx="8128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17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3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52578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 rot="5400000">
            <a:off x="1082675" y="3597275"/>
            <a:ext cx="1066800" cy="6096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371600" y="5105400"/>
            <a:ext cx="3705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17 </a:t>
            </a: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÷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 3 = 6 r 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490913" y="4294188"/>
            <a:ext cx="800100" cy="88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72225" y="4479925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number becomes the numerator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343400" y="4868863"/>
            <a:ext cx="1905000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39949" grpId="0" animBg="1"/>
      <p:bldP spid="39950" grpId="0" build="p" autoUpdateAnimBg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" y="152400"/>
            <a:ext cx="9144000" cy="1752600"/>
          </a:xfrm>
        </p:spPr>
        <p:txBody>
          <a:bodyPr/>
          <a:lstStyle/>
          <a:p>
            <a:r>
              <a:rPr lang="en-GB" altLang="en-US" sz="8000" b="1" smtClean="0">
                <a:solidFill>
                  <a:schemeClr val="bg1"/>
                </a:solidFill>
                <a:latin typeface="Arial Unicode MS" pitchFamily="34" charset="-128"/>
              </a:rPr>
              <a:t>Another one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0" y="3124200"/>
            <a:ext cx="2339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96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4400" b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5400000">
            <a:off x="517525" y="2743200"/>
            <a:ext cx="1066800" cy="6096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1839913" y="2457450"/>
            <a:ext cx="81438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11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3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05288" y="2322513"/>
            <a:ext cx="87153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latin typeface="Arial Unicode MS" pitchFamily="34" charset="-128"/>
              </a:rPr>
              <a:t>3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57800" y="2554288"/>
            <a:ext cx="498475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371600" y="5105400"/>
            <a:ext cx="3705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11 </a:t>
            </a: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÷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 3 = 3 r 2</a:t>
            </a: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3048000" y="3032125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>
            <a:off x="3048000" y="3357563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5219700" y="3276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1933575" y="318611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ChangeArrowheads="1"/>
          </p:cNvSpPr>
          <p:nvPr/>
        </p:nvSpPr>
        <p:spPr bwMode="auto">
          <a:xfrm>
            <a:off x="-76200" y="1524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GB" altLang="en-US" sz="8000" b="1">
                <a:solidFill>
                  <a:schemeClr val="bg1"/>
                </a:solidFill>
                <a:latin typeface="Arial Unicode MS" pitchFamily="34" charset="-128"/>
              </a:rPr>
              <a:t>         Last one 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 rot="5400000">
            <a:off x="517525" y="2743200"/>
            <a:ext cx="1066800" cy="6096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1839913" y="2457450"/>
            <a:ext cx="81438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 5</a:t>
            </a:r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3048000" y="3032125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3048000" y="3357563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05288" y="2322513"/>
            <a:ext cx="87153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>
                <a:latin typeface="Arial Unicode MS" pitchFamily="34" charset="-128"/>
              </a:rPr>
              <a:t>4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57800" y="2554288"/>
            <a:ext cx="498475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Arial Unicode MS" pitchFamily="34" charset="-128"/>
              </a:rPr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355725" y="5037138"/>
            <a:ext cx="37036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23 </a:t>
            </a:r>
            <a:r>
              <a:rPr lang="en-US" altLang="en-US" sz="3600" b="1">
                <a:solidFill>
                  <a:srgbClr val="625038"/>
                </a:solidFill>
                <a:latin typeface="Tempus Sans ITC" pitchFamily="82" charset="0"/>
                <a:cs typeface="Arial" charset="0"/>
              </a:rPr>
              <a:t>÷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</a:rPr>
              <a:t> 5 = 4 r 3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5257800" y="33147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1763713" y="3213100"/>
            <a:ext cx="89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a fraction? </a:t>
            </a: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89433"/>
              </p:ext>
            </p:extLst>
          </p:nvPr>
        </p:nvGraphicFramePr>
        <p:xfrm>
          <a:off x="457200" y="1600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5410200" y="3962400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8855" y="4495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6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514" y="151707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Number of shaded parts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1886405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Please have a go at the worksheets which are on home learning.</a:t>
            </a:r>
          </a:p>
          <a:p>
            <a:endParaRPr lang="en-GB" sz="5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5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3721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8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Improper Fraction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9047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An improper fraction </a:t>
            </a:r>
            <a:r>
              <a:rPr lang="en-GB" sz="2800" dirty="0" smtClean="0">
                <a:latin typeface="Comic Sans MS" pitchFamily="66" charset="0"/>
              </a:rPr>
              <a:t>is where </a:t>
            </a:r>
            <a:r>
              <a:rPr lang="en-GB" sz="2800" dirty="0" smtClean="0">
                <a:latin typeface="Comic Sans MS" pitchFamily="66" charset="0"/>
              </a:rPr>
              <a:t>the numerator (top number) is bigger than the denominator (bottom number)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loud 11"/>
              <p:cNvSpPr/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loud 15"/>
              <p:cNvSpPr/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Cloud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loud 16"/>
              <p:cNvSpPr/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loud 17"/>
              <p:cNvSpPr/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Cloud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loud 18"/>
              <p:cNvSpPr/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Cloud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loud 19"/>
              <p:cNvSpPr/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loud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1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476262"/>
              </p:ext>
            </p:extLst>
          </p:nvPr>
        </p:nvGraphicFramePr>
        <p:xfrm>
          <a:off x="3048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149721"/>
              </p:ext>
            </p:extLst>
          </p:nvPr>
        </p:nvGraphicFramePr>
        <p:xfrm>
          <a:off x="40386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6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7 parts shaded in!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29997"/>
              </p:ext>
            </p:extLst>
          </p:nvPr>
        </p:nvGraphicFramePr>
        <p:xfrm>
          <a:off x="1786193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22212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4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5</a:t>
            </a:r>
            <a:r>
              <a:rPr lang="en-GB" dirty="0" smtClean="0">
                <a:latin typeface="Comic Sans MS" pitchFamily="66" charset="0"/>
              </a:rPr>
              <a:t> parts shaded in!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80732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improper fractions are shown in these pictures?  </a:t>
            </a:r>
            <a:endParaRPr lang="en-GB" sz="3200" dirty="0">
              <a:latin typeface="Comic Sans MS" pitchFamily="66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62748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70697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7129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086709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82004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/>
                <a:gridCol w="619125"/>
                <a:gridCol w="619125"/>
                <a:gridCol w="619125"/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417753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/>
                <a:gridCol w="619125"/>
                <a:gridCol w="619125"/>
                <a:gridCol w="619125"/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50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Mixed Numbers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9047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A mixed number is made of a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whole number </a:t>
            </a:r>
            <a:r>
              <a:rPr lang="en-GB" sz="2800" dirty="0" smtClean="0">
                <a:latin typeface="Comic Sans MS" pitchFamily="66" charset="0"/>
              </a:rPr>
              <a:t>and a 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fraction</a:t>
            </a:r>
            <a:r>
              <a:rPr lang="en-GB" sz="2800" dirty="0" smtClean="0">
                <a:latin typeface="Comic Sans MS" pitchFamily="66" charset="0"/>
              </a:rPr>
              <a:t>.  </a:t>
            </a:r>
            <a:endParaRPr lang="en-GB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7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42531"/>
              </p:ext>
            </p:extLst>
          </p:nvPr>
        </p:nvGraphicFramePr>
        <p:xfrm>
          <a:off x="2286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6527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170605" y="5344282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7600" y="574621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4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82980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 full shapes coloured in!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" y="3476136"/>
            <a:ext cx="1447800" cy="1019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22262"/>
              </p:ext>
            </p:extLst>
          </p:nvPr>
        </p:nvGraphicFramePr>
        <p:xfrm>
          <a:off x="26670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1117600"/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1455" y="304487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…with 1 more part shaded in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04350" y="3476136"/>
            <a:ext cx="667105" cy="509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3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11656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mixed numbers are shown in these pictures?  </a:t>
            </a:r>
            <a:endParaRPr lang="en-GB" sz="3200" dirty="0">
              <a:latin typeface="Comic Sans MS" pitchFamily="66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914805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68671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83595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629521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15069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/>
                <a:gridCol w="619125"/>
                <a:gridCol w="619125"/>
                <a:gridCol w="619125"/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972407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/>
                <a:gridCol w="619125"/>
                <a:gridCol w="619125"/>
                <a:gridCol w="619125"/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544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Changing Improper Fractions  to   Mixed Number Fractions </vt:lpstr>
      <vt:lpstr>What is a fraction? </vt:lpstr>
      <vt:lpstr>Improper Fraction </vt:lpstr>
      <vt:lpstr>PowerPoint Presentation</vt:lpstr>
      <vt:lpstr>PowerPoint Presentation</vt:lpstr>
      <vt:lpstr>What improper fractions are shown in these pictures?  </vt:lpstr>
      <vt:lpstr>Mixed Numbers </vt:lpstr>
      <vt:lpstr>PowerPoint Presentation</vt:lpstr>
      <vt:lpstr>What mixed numbers are shown in these pictures?  </vt:lpstr>
      <vt:lpstr>PowerPoint Presentation</vt:lpstr>
      <vt:lpstr>Mixed number to improper fraction</vt:lpstr>
      <vt:lpstr>Mixed number to improper fraction</vt:lpstr>
      <vt:lpstr>Mixed number to improper fraction</vt:lpstr>
      <vt:lpstr>Mixed number to improper fraction</vt:lpstr>
      <vt:lpstr>The denominator always stays the same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Numbers and Improper Fractions</dc:title>
  <dc:creator>James</dc:creator>
  <cp:lastModifiedBy>User</cp:lastModifiedBy>
  <cp:revision>20</cp:revision>
  <dcterms:created xsi:type="dcterms:W3CDTF">2006-08-16T00:00:00Z</dcterms:created>
  <dcterms:modified xsi:type="dcterms:W3CDTF">2020-06-17T08:47:02Z</dcterms:modified>
</cp:coreProperties>
</file>