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0204-0282-4481-8B7A-A95F619287D1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7D92-5E8B-4468-8AC2-1C7F7DA89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6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3CC9-D2C1-4FCC-8D56-0ED0CB6CA23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1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http://www.bbc.co.uk/learningzone/clips/puja/4799.html  Hyperlink</a:t>
            </a:r>
            <a:r>
              <a:rPr lang="en-GB" baseline="0" dirty="0" smtClean="0"/>
              <a:t> on Puja.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88599-9705-42DD-8411-87BFEDF6B14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2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9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4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5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A9D9-984A-4AE2-AB9C-67EE510F7BC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FA19A-652F-4233-B868-9C9A476BEE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4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8CA0-E066-49D2-B8BD-4A4615861B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1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10BA1-114B-4465-8B87-214D39C04A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C651-CAE8-4842-AC25-0D5632CC42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8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26A6-C669-4D82-8012-2DB9D60BAF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B51A-0DF3-4E11-B469-E2064ACF2E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EC32-4166-4776-8FA0-815AE2D945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2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2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1F96-5638-4A16-90DA-AE3AB8756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6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0039-61FE-4CF4-BC94-503E1EAE5D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9611-38CA-4B6D-A1FC-EEF9F34B2F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6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6208-9E6C-493B-9F83-D51FD451FF9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3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DA54-01A0-44B6-92C6-1D84706405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8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0996-D8F4-44D2-8B1B-1B7F0BD67A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2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A0F1-06C1-4F72-AD1E-DEAE98727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084A-07E3-4F02-BE34-22CED3CA1B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6E948-4547-481B-8388-9C90E317F5E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docid=7cegleC_PLiQVM&amp;tbnid=pqe3y-8yO_jEpM:&amp;ved=0CAUQjRw&amp;url=http://www.strath.ac.uk/redb/reartefacts/hindu/&amp;ei=2YxGU4ibEMOy0QXzi4HACw&amp;psig=AFQjCNEpEnhjhb3ZuL4phHjsOyL2qG82Ew&amp;ust=139721890215392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learningzone/clips/puja/4799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6600" b="1" smtClean="0">
              <a:latin typeface="Algerian" pitchFamily="82" charset="0"/>
            </a:endParaRP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250825" y="260350"/>
            <a:ext cx="6049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400" b="1">
                <a:solidFill>
                  <a:srgbClr val="FFC000"/>
                </a:solidFill>
                <a:latin typeface="Algerian" pitchFamily="82" charset="0"/>
              </a:rPr>
              <a:t>Religious education</a:t>
            </a:r>
          </a:p>
        </p:txBody>
      </p:sp>
    </p:spTree>
    <p:extLst>
      <p:ext uri="{BB962C8B-B14F-4D97-AF65-F5344CB8AC3E}">
        <p14:creationId xmlns:p14="http://schemas.microsoft.com/office/powerpoint/2010/main" val="25494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u="sng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5) Incense</a:t>
            </a:r>
            <a:endParaRPr lang="en-GB" sz="6600" u="sng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Content Placeholder 3" descr="incense_st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631186" cy="4643470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72125" y="1643063"/>
            <a:ext cx="3286125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An incense stick and holder: incense sticks are lit to purify and cleanse the air where prayers are being said and to create a holy atmosphere.</a:t>
            </a:r>
          </a:p>
        </p:txBody>
      </p:sp>
    </p:spTree>
    <p:extLst>
      <p:ext uri="{BB962C8B-B14F-4D97-AF65-F5344CB8AC3E}">
        <p14:creationId xmlns:p14="http://schemas.microsoft.com/office/powerpoint/2010/main" val="6073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3" y="357188"/>
            <a:ext cx="5572125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atin typeface="Comic Sans MS" panose="030F0702030302020204" pitchFamily="66" charset="0"/>
                <a:cs typeface="Arial" pitchFamily="34" charset="0"/>
              </a:rPr>
              <a:t>6) Arti lamp</a:t>
            </a:r>
            <a:endParaRPr lang="en-GB" b="1" u="sng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Content Placeholder 3" descr="ar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143404" cy="335758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86375" y="2071688"/>
            <a:ext cx="3429000" cy="415498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An </a:t>
            </a:r>
            <a:r>
              <a:rPr lang="en-GB" sz="2400" b="1" dirty="0" err="1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arti</a:t>
            </a:r>
            <a:r>
              <a:rPr lang="en-GB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 lamp with five wicks, </a:t>
            </a:r>
            <a:r>
              <a:rPr lang="en-GB" sz="2400" b="1" dirty="0" smtClean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each one represents </a:t>
            </a:r>
            <a:r>
              <a:rPr lang="en-GB" sz="2400" b="1" dirty="0">
                <a:solidFill>
                  <a:prstClr val="white"/>
                </a:solidFill>
                <a:latin typeface="Comic Sans MS" panose="030F0702030302020204" pitchFamily="66" charset="0"/>
                <a:cs typeface="Arial" pitchFamily="34" charset="0"/>
              </a:rPr>
              <a:t>one of the five elements, earth, air, fire, water and ether. Hindus believe that fire can be used to communicate with God and transfer his blessings.</a:t>
            </a:r>
          </a:p>
        </p:txBody>
      </p:sp>
    </p:spTree>
    <p:extLst>
      <p:ext uri="{BB962C8B-B14F-4D97-AF65-F5344CB8AC3E}">
        <p14:creationId xmlns:p14="http://schemas.microsoft.com/office/powerpoint/2010/main" val="32716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edo.ysgolccc.org.uk/arteffactau/Lluniau%20arte/puja%20prash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6625"/>
            <a:ext cx="5687616" cy="42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" y="420782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Draw and </a:t>
            </a:r>
            <a:r>
              <a:rPr lang="en-GB" sz="3200" dirty="0" smtClean="0">
                <a:latin typeface="Comic Sans MS" panose="030F0702030302020204" pitchFamily="66" charset="0"/>
              </a:rPr>
              <a:t>label </a:t>
            </a:r>
            <a:r>
              <a:rPr lang="en-GB" sz="3200" dirty="0">
                <a:latin typeface="Comic Sans MS" panose="030F0702030302020204" pitchFamily="66" charset="0"/>
              </a:rPr>
              <a:t>the Puja tray.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Try and explain what the different aspects mean to a Hindu.</a:t>
            </a:r>
          </a:p>
        </p:txBody>
      </p:sp>
      <p:sp>
        <p:nvSpPr>
          <p:cNvPr id="3" name="AutoShape 2" descr="data:image/jpeg;base64,/9j/4AAQSkZJRgABAQAAAQABAAD/2wCEAAkGBhQSEBUUEhQWFRUUFBYVFBQVFBYUFBQUFhQVFBQVFRQXHCYeFxkkGRYUHy8gJCcpLCwsFSAyNTAqNSYsLCkBCQoKDgwOFw8PGCkkHBwsKSwpLCwpKSkpLCwpKSwpLCkpLCkpKSksKSkpKSwsLCkpKSwpKSksKSksKTUsLCksKf/AABEIALoBEAMBIgACEQEDEQH/xAAcAAABBQEBAQAAAAAAAAAAAAAFAAEDBAYCBwj/xABDEAACAQIEAwYDBAcGBQUAAAABAhEAAwQFEiExQVEGEyJhcZEygaEHI1KxFEJiosHR8BUzcoKS8SRDU3PhFiWTo7L/xAAYAQEBAQEBAAAAAAAAAAAAAAAAAQIDBP/EACERAQEBAAICAgIDAAAAAAAAAAABEQIhEjETUUGBAzJh/9oADAMBAAIRAxEAPwD1kUqbTT6a9rJ6emiutNQKaeaaKeKgenmm00oqDqaea5C0+moHmlNLTS00D0800UoqBA8Zjy9POnpop4oFT00UoqB6VLTSigVKlFKKBUqUUooFNNTxTRQKlSilFA9KmilFAqVKKUUCmlNNFKKoi00+mninrWqYLSAroUqgUUop6eohop4p6VTQ0U8U9KgaKeKeKeoOYpRXUVQzLNRb8KiXO8clHVv5UVdaAJOw61TuZvbGwOo9EGr68PrXl3bP7SltMbaHvLgMEn4EPMKvDjzNYA9usYWbTiLq6uOm4y+g8MACsXljWR9G3czZRJt6R1uOtsfvRQ292wtLxv4RfI3wx/cmvne9jncy7sx6sxY/WrCNtWLzp09xv/aHaXZbti4fw2zdZj+5H1qAfahbU/eWLyj8Xcvp9ZE7fKvC753pxiCvwkj0MflTyq9PorK+32EvmEuKT0nxf6TB+lHrOIV/hYHy5+3EV8r2s3uKwMho5OA4+u/1re9nvtGt+FWVrbyBAYtbMmJRmOq2R+Ekg8iOB1OX2mR7hFKKFZNm/eQrbkjwnr5HzotFbZvTmKUV1SiiOYpRXVNFA0UorqlFBzFKK6imig5ilprqlQVxTimp66KVPSpRUD09NSqB6ehma56uHe2HRyjkg3VWUtnbSH57yeHSrWBzG1eXVauJcHVGDR5GOBqaLNPSp6BUqVKohxXmPbrObljC4i6u1w3O7B/DqbTI9ANvOK9NJrN9qezaYi24jUtxYdOZPJkPJwQD6j5E1HzAzkmTxPGprQ4Udz3sNfsEtbHfWgT47YkrBg60G6kfMedBbaVxsVOKvWvhFQWkq9atbVmijiBvUZ4VevWR1pDBSNt6AO9cA1fXLnuPptozN+FQSfYVrOynYVGuA4hg5H/JRpUEf9a4JAH7KyesVqTR6D9nAuPhsMXnVEyeOgMdJPqoHvXoF7FInxMB6mKx2I7RJhV0WxNwhQX0wgJB8KDhAA9OsxtnMvz25iMUtgg3wx+907nSCQ0XAygkAaiI0wwEmulsnS5r1W3eVvhIPoZrs1h8wuEXlfB3g9u04s3bawNLEMXLOIkgBYADbjzkGsl7TpdJXUGKGGZQdMxPH39qvv0z4jtKlSoyemp6VFNSp6agVNT01BBSpUq6h6VPFKoFSJp6aoMzi868Vy4od7dy2gW28KqlCSSu5gtq+RUHyrP5NnNpCSii2zMWZYCnUQAdRHHn5Vqc07Kpe/5joOikQPTmP4Vj87u4PBKQtzvrg2jSOXIvO3tXPM9uss/Da4DP5jXwP63MeoordxyKJZgPmPz4V49gc5UqHtarMn+7uf3Tf4WHwesAVdxmMOIWLZNu8vFNpcfst/EcenOrecvpPB6Diu1VtfhlvQbe5IHsTWZzL7R2V9CgL1Jl49tI/OsfczO7aEEzM6WYbhgNwQfMU2Hwmq6ik/3pgserca5W8rcazjJsaTGdq20km+zGNlQhSf8A4wDHqaz13tKxnvFB1KwB+JwSDpYMxnYkVUbBfo+Me0x4cOkH+vrXOZ4JkRjoMGCrcupg1nxu9reX0J9kLNxXHhDqupbinhMyCGG6mOYIqv2nFpbgLW0uh0DkXF8aEgGBeSGcCee9bTs0bdm+tsiBesah/jt3bqT81A9qyX2gXrIuKtttRVdDRy07D8qtqZ0BjCYYqGezctg80uFxxgwrjf8A1VawmTWLgbu3YlSQAzKpIBjVAUwOfWo2xg/Q1HPcfUVxk14AXRHQ+xqakx21rL9IlsQzfrDQoUHmAxZSfWBRh+zdu3hxibZU2zGkG2xuGTEDXcZZ1bfCR+VYu5sSPM16t2fyRcZk62g0OBc0mYhg7FT7xQjznNc3fZbd1Rb8MhDp1GPFqRQIE8oqbKs0IultRUOyoQs6tEgvHQxsI5sKDX8M4v6XLG4rMGXctI20785mrGAQG8qnmwG/CSRP9edTRvc5Y4XCK9zw3irWmtXUUkWyToAbcFgqruIMzQf7MsSVx6lArsysAD9ZdUuFOsmPWi3aK4MzxNvDkG3p0WtzMMSQT1PL39xWc5TcyHE2bti8HcqZtlTBtkwQ3kSPdZ5V19s16tY7MRcvXBasWziARdIN28zAiGAkoFnnA3O5mvLs/wAS+DxhwzAWktw1gWtgV37tyTxaAZ8541FjPtqxziEFq3sd1tyQf85YfSspiRjcdd/Sb2t40g3WAVQAYAEADaeAqzpmV752Mz8X8KjOQHkp01EGBHrtt5xWiryLstmWkJZtAkqrP6OSIJI4Vr8u7c20fub7bqB97IIYxJ1AcOkjbblV2Zq3i11Kubd0MAVIIO4IMg+hrqKMmpU9KqGpUqVBDFKKenrehgKVdUiKmjg0OzXOrdhdTmOg5nyioe0PaBMOhlgCBuTwWeA82PIf0fI88zw3b0uzbiQCY8JmPeJ9tzU5c8jUn2L9pO3N2+SiSifhXifUj+FZVJZo2J2IPGZ4TRDC4KGUoCTIJk6dt9QJJgcVIPka0OT9nGRXu3bAYz90GKorgktK6iASJjpsIrj/AG9tsqocvFwbjbfhv8MDlMVNZvDYcB68D1HSrmYF2uqt5WFw6gI0gleKqDwO4ETwI4wdo8yyxlUnub6TuS1vWhHNtVsmOvCp4rKKpdW593iR003QYPlJ58uNPjuz11AptnvFXcRs+37PPbp7VzlNm1cQa78kKFCywHh2le85+n5Vdy3EtaYW3IZGPg3g+RUHiPKas7uVvOtC837O4m7dTELbdlZQdSLqAjiGjhwqbDZWcRireGDQLlsseYB++OqOYhVrRtfYoxtkwynxoxUkQeJHHlx61kcxvhcTBB2t27ezFCCyaxuNx8cR51vlM7c8/Ar27vdziLARgWtWFRtJmGBYt7kmsRjYI1TJLH+vrUuMsEXWAXaYhi0ErpOmePP13oHiMaTcO2nxHYfCOgE8q53tL0LoR+jifiBUAdQZk/QCrWBLWvvV68xKnyIO3OqFk6kOr8IAjy4VcTPE7gWgsbyzEmSYgbcIFZpLAi88sT1JNeh9j81NrBuy8bYc+W7NHzkfWvOXHiMdeNabL8bpy68oI1M9tQP1vE/EekEf5qpxvYJlt8pjxcbxabiXGMklgGV3PqRNa3G9hWwp79tNy2Cpjou7amJPABTvykcd6yWCIfEa2AVbjupEgQQASPTcV65a7QWbmWjXs36PoIP6/wDw9y34T5k/Wk7qz084w2OC4jWuoqW1SBqKx5iJj5cKu59hWzC6vcOcS4UAsxNoooPA97A5ngTxoFmOEKaltzoO4BPtPI7HceRjauMFjb1pw1sshB06l3KmNwHifrVlStDhfs1xS/GLCQVB13QxGr4ZVNR3miObYSMMVuY0OqnQUwwtrEHcHUdZj/CBRnBdj797Bd4rHviWLBtS3HPDdzvMcjXn9yxiLTmy1sK4JBBgkaoB5nbb6mrpmC2G7R27dp0w6AALDl1LMWbYAkmCYDE7RQdQX0x8R322j0qxdyvurYtjck6nbqTt+X51bAC2w2nxHZfTlPy/Ope1E+znbK7g2AJ12z8Sn+HQ+devZTm1vEWw9syCNxzHka8AxQ3jmJrV9kc2ewVYHYx4SZkGSduQ/wB6vG4lmvYIpRUeExS3EDrwP06g+dS10c3MUop6VBDSpUq2Hmh2eZuMPaLEgGDE8BAlmPkB7kgc6vk15b9o2bm5cNsHwgkH/Chj6vqP+VanK5GpAPNL93GMbpB7hSQoJMk/rOwHFiefy61I36OVt6kA0KzT3gctpEmR124GqeDJFmElXDklgxkggACOm0jz9aIY2z+kYb7oEujAtIGpxpIZQeJ6x5R5VidtKdjMXfx2z3SL+uPDpABjxjxE+Sx86v4TsdisdFxA5VtxeuGAw6gsSzDz3qLBZEl7DBrr6bYABUnSNjvJjbfl5VuL126uHVmxPd2wihVTbwBYWNEE7Cs9tZrKZv8AZvewaDFMUviyQz2wSp0cypIgkUGzTtdg79sALctuOEjYH/ErfwqznuJDqxC3H2OliCwnqS5asQrNq3tq3kFAb2Xep+mfX5E2vXbJ1MGe0ZiZifxITwI2nyMGtzgMvN4IDqlwi6zLaQd438v1dhWcweYm5bWzdVhaDh9LjxalBGmeMGfImIr0TLgFtkySD4uBEQBOw3jy6VvjNhAluztyybhFwm2FadLFdQgj+7Eif8x4VmsaZxb+lojyIwywRWxzDtGrC4iqzvobUqKPCNJ8T8FtjnuZ22BrI2cP3mPdZjwqQSQASMKsAnoamSdReVtCjiGc63ZnYEmWYk7neSaC5jatMxKEAj1ljO5jkP5UZvIUDKwgjYz/AFwoC2H1vAEkmFA3YmeAjc1jGbVqw5VYqezhbRtP44ughltkRqQ81fhPkY2orguw+JYAuLVlT/1r1u2x5fDq1e4rKm01p90MEMF1AiQTEjrWb0sELGF8PiJBMaeYM+foRV+7gD+jawDGoAn0M/16eVRYO4BoZ11AMpKzplQANMjhsImtO2dobIt2rZRSNa6xIDLr1Ww0HWrTEsNpM1THnr3x3qE+ZPqdXHz4Vs8sxmvDi0dtMwfWQJ8t/r5VksSAbmtbcQ06RJA6gSZIohhMeRMIQ25N3eAOQAiCfThUnsjS5zh+6wqvE62adVwMuhNpFvSDEgb77nzFYfE4yGJtCAP2mXV/h8vKi1uxdxVxVchFtoSgaVXu18RUGPE3ExxMbVDi8MrXCqSFBhVjVtwn+PDnWipj2nxJQK2wbae9lj8gZo6jDQvcosB41DizaQxLTvt4vLwnhU+W5EGt6dbEEeJbOD0sfI3FRz8yKpXn/RnKAg3QrLbTw6bauunU5BMtpO45dBwqyGi+KwQCjWRrcgR0HOPlt86dMvB8bDwqNvM+VVeyyrfH3pLPZJVd9nUEwQeYH8qLXbzXXa2i7LtPAT/IVqSe2tAswvayVgbcTwCknZR+fyqTFY4W4VBBiRPELKgD1/lRlstSzZcGCWBEnclm22A3JPlWdxaES5Esx2HEADYDbb26Cl44j0zsFnHeLpPMcOjqBPusH5VsK8o+zy+Rfj9tPc6lMe9er1ZWORqVKlVZQUxNKa4Zq6SBM9eJ52+q4Seiz8wCfqT717FfuxXk/aPCm3fMDYyPYkj90r7Vn+SdRvipPaElk2U8p3APATzE8D8jWkwOXd5bLW2UXCsMYbVPoGHijqD7VmsJdkRyBnhMdQV5gjb+dabJ8rX+8sPBjhqYgeWn+ftWOLSh2jyhmUmG7oDxHS7XS3XSIJPmdqGZN2jeBaS1rRQFGpxrXj8RYQPoBW4uYi6thzdCFgrAMhO/hO5BAj03rBYbK2xhXSyhrZa2CF8bBENySBu208JO0RTn1RpsTlWKdRcVFSBIBZXLCOHID5e9YzOczut93ddLa8wkF2G2x0kmOcSBtV/HZRdsuyXbV24BEG2WRSOfxoY38uVBc0tIpUqhtlSdSblhJjSzt8Ww5AQW51ztpRrs9mLLcWWa5aCn43YkeY32P0g1qcHmD4wlLR7nDIfFoMXb7cd24qn9enn/AGfsteLW1gEsTJOkaY3A5CYWthlmECL4hquDbSq6iscNQBBG3T3qy0nY1mpt2MO1tCtsFHAAgSdJ68SeEzNZXKG/4/gTqWNpmBhkB4Db14daIZlnZZWVnAlW8BthifCfhBAYRHEzHWg9kouIXv0coFi4ArbFra6NUbxCkx0Fat2jnP1Jg3LoLMdIVdDsqCQuorAkyOc+GghvnDgiyfEx0m5GlgvNV3MA8zO8RwmtLn7WGuWhhu70wT4FAE8tXOs5j2AuMpWIO/meEj3rF6qWJMqy67eYNbtm4V3nSW3jnH0qfENct6ldNJHEMsH1ZGEkGtv9mnaOxYtXE75VLPqNt0IKmAJ1SJ2A9qD/AGkYhsXibZRVbuwAblsNDKTOl2kjaD70yHYF2cxlkljdtsxVllFC6GBneWYRw4CeO2wMaKzlV68/eL/wllyVtKDrIXiSgbZJ5kQOk13lXZtFWANQVjqEwXjb5THXnXOHz7EvZe0urvSxI0qPu7TAEDUPOFjkB1q5ntUmIybC2LhW7BAAgltV125/dBYA8yjE+VCcc9lie7uMi8h+i2bh+Z0L+QqXB5basx+lMylpLcWBP7ZG+nf5861OWmw4+4ZGHA93B9wv8aSRWD7lZH31o/8Acwptfv2dhRAZQ10Jp0iDKMCr2mYbwbi7qf8AFJ9K0eadl0DFzrRiohVSAJYDWQYLDYiBHHiKy2Ny+5l95GDqe9DFlQmIBIhl5HgQTv8AxeHZbntq8D2vFpIxeBVm3CuqjQxGxUh9QDbcifQbTHnOS4nNjbujDLhrdtDoYsCWUkHZVAJ8hAG53NXuw+B/9ve5jDLXGZk1HxFAgUMR02Jk8gDXeG7UFMOAlxVtgE8jcguwUKpPQCtT1rOayVzJ2wWIuWQxOh/A3wsRBj4eqkDatFaxTGxqAlgdO6smtxEsFI1QTPLl03ofbxS3b+tu8YkAgKl24x5SCqfF57AfWjtnA9zaibj+HUdb63mBI6eW221XhGqonAkpNxoaOgOn03gGszjiVYgvqAgCBEmOETy4UfxpvXAdhbtjqfEfaY+VZw25cKIJJgRzPz5VeTLTfZ/hSb4P7Un0tqSf3mQfOvUqyfYjKxbta/xABP8AADJb/M2/oErVA0xnl7dU1KaajKuTUNxq7Y1BdNeiQUsVcrJ9oMD3gkfEOHnG4+fH3NafFmgGOqc5sbjELahhImOIBg/IijeXZcjCbV5kufhYww8gTxFc5jghc3EB+nDV6dG8ufrxGI4UQ5eR00n91v515/StBnWZPYsgXWDFyyrG20CWO3IE/wCoVU+zWyGuKx532H/0MSf3hWczBjiCttDccqDpDQCBxMb78PM9KbsvmAwt9Ha6VVWYkhC6nwx+qfMfSs8rtWV7HnL6U+I8F5/iUkf/AIb3rx3ObGu7eO862Hz4z9K3TdtcNf8AChLHSu9xlsJChgPE5ni7cB0oBjsPaLM7YhAGZdVuwrXQOA3v3NKKTtz51mxbWIsXijhlESPfr68K3OOza4LdlLYnEP4NxusqsTMSfEAOIoJl+CV3ujDprNvxBrhFy2ANiS6eFoJ/VkbEkwKtZdjzhrq6D3jiS7uPGLjAS07lXDc/MjgaS4yF9oj3TCwCxvHw4jUBuwc6QkTtw4V7Ta7KBsAlqFUi2h2thDrRfDr4mQSZ9TXjOK7NXnZ7/eI25Yrq03I/ZB+I+hr1Wx9qWGW2qi3iWKqo8VsBjAAksW3PU1rpLrzjOcCushjpvqx75bawlswDJAWSQZkjfed+FBMQGvXIYjYeJvICdQjidp9aMds86F6+15LPc94IjVJJHxMwAgEyOHSg+XOu5YgGCJJgcIk/Ij/TWLl9Kp4bHnC4gOoBZGkag25HAkD+darFfaBmWJssBb02gPvGt2WjTzlzsB86ALlTd5rurIJIBB+NiNgCJM86K5viLt2zqxF0hl2RWcKI/ZtruzEzJO3U1Nb/AE0fZzHSrMD+sWvPp1shiIZVYE2ydJ1x4ZgzxPOIzDCvd1d8cPe/Gu9u5ykz4W+cHrNZDAKwd3Uw2nUCDB4cVIrhbCXDqfUJksUYDYASxDArJJitzky9DbCd8gDrZvr+K28H2PD/AFV1lOAGGJOGF61q+ILdt6D6gsQT51h8PllpDrR7raNJdIWy0E8FuK7DVw/Urc5b9o1ixaVWwl4mCQz3LVxiB+2YP0rXlDat3TiLhJUKHMDvLlzvGA3iFURzO3nQ2/2AdQ1+8XuaQXcBCWeNwFXifThVvE/bOij7vDHy1XAPoqmfes7nH2r4y4IQraUg/AsN/qJJHyip5RNQ43tMbyaYFu1G1pW13rgG/wB4w2Rdpj86it4E37ZUELu7MYYwiATGlSZ22oBhbniDE8ZB9T5da1eR2zctd0GUG4ys6spZWtrBgQQQZnfz5VfLehtclshMPbUEkaZkzJneTq3nfnQ3tTmq2VSQzFj4VUxMc2PGKNKQBA2AEAdBwFYftI73buvQVtp4Vd1IDb7sC20dK625AKzLtG7sECkknZF2G/CQONaDsl2cLsWuDbg55HraU8/2m/yjnEOSZAAdRBE8TuHbyHNB5/Ef2ee6y6yFAAEACAAIAA5AU4cLe6XoYsVaU1VsirIrXJzdTSmmmlWBVJqG4KmNRuK7wDcStA8barR30oTjLFLGoyuJs770NxqBuPybmPU86O43CmhdzCda48o0z+Jwr24e2TqBkHbj5dfSqucYrvA12IdgpaNvEImRz4TBrQXdtqpX8uS55H6fz+UxXK8UCuzGLW5ftW72kWzdU3GPhLAcFLAiBsAI4V6hjUwtq5C4Z9Pi13Xm5bUMo+9DuWmBPnt7+aDs9pO3iHTYz5cj7Cur+Z3hKCwgXXrKlZkBdIBZjq4Tz51lZ0sM5sHVauGXZkBI0XFtr1EyNQInyoZbuFXk8ef8frRnILKX51kW3LEgEDTw4eXlVTPbAt3Cu0jbbeaxy3Fi5g8drIHEkgDadzwjzmiiYR2EhC0gnYcg0H2O1CuzmFLXLZQiTcDAHcfd9YE8+lehYDs7iAgGpANLCQrmQz95zUbz51mcXXy6eb5vhtakcDuR6xMflQLDL4geRAnbgeH8/lXquM7AOQdyxjhAE7epJ+hrA4zBG1cNtlIIkEEQQa1mOd7Q2MKysmsBLbIwS4BCtBJgyN9yB6Ab7VP+hIwjvkDn4V/Fx4ldh/tTDAMAE7wbHUyFjCSPCCIMMZn0jrtzjMoQiTcVfVvykClIt5K1kLeS8xVjZLJEEM20KZ2Pwx5ciKCLjQpKxsRHnEyJ5Veyi+ovBXIIC8WgzAYqd/MxQLEMdW3RfeJol9DVjFgq8EksVYCN9p6etPiMWCFBPwrHEbeVZ04ggAdK6TEHS0+VMTRy3a1KTvA5xt8jUd1YAhCTB3PAe3GiPZ3D67TcyTAHE8OlFW7OXDp1AWxBB7w6DBHJPiPyFSbrWdAFnDE6Sx8xAAHL+FG8BmV20bdtBKkFiAoJmSJniBAHlV7B5AiqAzG5HQd2nufEfZaILaQLBACjlwXbmZ4/Oa7ceNRPezhrtvTbQgkQzzCr10tzPpPyqK3ahgXJuXAPCWJOkdVBJ0+u586i/Ti5i2NvxGieX5eeJ3J4mu8iau5fYJ3NaDC26rYPCxRO1brp6Yqa2KkFcCuprnWT09czTzWRXJrk02qkTXZUNxapX7VEGqF0qqA4vDUExWCNa+9ZmqF/C1mxdY+5getUr9mOFajE4Kht3Lq53ioGMQRxE1Zs4lHEHj0O49jtUuIwlC72EM7bVi9C8cJbJ+EeoOk/xH0qtmXZxbsFmuA8uDD32/Kqrs451Nh86YbMNves9GocFkDWXVlukhT5agJ3jWImvU8H27woAmzeUgASUV9ojijGvNTnK9at2MwtsPP1mmHT0q59oOGjw6p/aUoPnIn6Vis6zY4l3JQJOwuW7lnvConbxE6D57n0oO15RsCKnw1xJ3PKpZrU6U7GTBE8AKttJL2mkzLEktvz3EH86Qyt2/vO7KjipvWAT6eIgVelBzFPaZB05efr9KngaCXuy5YeF7KncA97JQSYA0ag2x3kfnULdjyxm7irU/sWrp9lKoB71pb2Jtg7RUSZqo5/lV8InQXZ7GYYfG9+56Klpfc66I2MlwqfDh0P/dd7pnltIX92uMT2ktjafkN/yqp/6gn4UP5UyHTRo5VYDBF/DaVbQPqEAn51VN5Fkkgdf9zQF7mIunjpHQfzq7g8hJ+Ik+pmtz/DUt3Oyx02ln9o7D/zU9jAPcjWdunL/wA0UwOSgcqN4XL4rpON/KKWX5ZHKjuFwkVJYw0VctpXSdM2urVqp1FcA10GqVlIDT1Hqp9VZwdzSmuNVLVUwQUoptVNqroHIpitLVS1UVG1uoHsVa1VyTQD7uE8qp3sD5UaIqNrdF1mb+VTyqleyryrXtZFQXMIKniusNfyqeVVHyTyreNl4qG7lwrF4Qed4jJarf2KRwFehvlQrg5QKz8avOb2Uv5+9MmW3BwLV6C+T+VMuTjpU+Meftlt38Te9SW8tu/ib3rf/wBjjpXS5QOlPAYA5C7cSx9Sans9muor0BMqHSpUywdKs/jGMw/ZgdPpRPDdngOVbDLcsU3FDDYzPLkaPDI7Q/VP+o0ucamsNhsmA5USsZYByo3nK28PbD6NUsFEuUUTO7NvA2qrfzizbQMbZ3S08a/EQ7XFbSD8UBJnmCOFXz4muLWDFWkw9VbvabDoDqS4GDFdIhmlSqPuGjwu6KTMeNeu3NztbYAkW7m6M6hiq6lVmUxLbGVPGIHGr8kZElSuwKqXs/sLbFzS5BdkjwqdSfGPEwkhpWBJlTAMVXvdo1TRqtRrtJcIF0FgzgnRwjYAmWKzBiYp8sMFQKeKDt2us6wiWrjOTb8Oq2P7wSu+uJ4befrUtvtVYJEI+kjjKltRdLajQrEiXcKJiSREgzU+SGCcU9Dcs7T2b14WlRwWPhOxWO7FwFipIUkTtxECYmKP/oq/0anyQxSilU+JtBRt1qtqrcu9ood7S72q9KaqrHe0u8qvNNNBYNykblV6U0E/eUu8qCaaaCcvTaqhpU0TE1yajmmmqO9IpigrmaeqG7oUwtU80gagfuhS7sUqaaDsKK6FRUpoLWHv6GBHL/arn9tn8I+tCaepeMvsFGzckQVUjodx7UmzOSCUUkTBIkieMHlQunmp4cfoE2zOQQUUgzIjjPGaX9pD8C8I4cunpQwV1U8eP0CFrGqqhQigAyB0JJJPrJJnzro5gCZKLMRJG+k8R6eVDqVPHj9Al+niZ0LO28b7bDeuXxStE212YNw/WWNJ+UCPQdKoU808eP0CK44DcIoO+8b77n3rv+1j0FC5pxTwgv38eWEQBUHe1XmmmtSZ6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790700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80962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The Puja Tray</a:t>
            </a:r>
          </a:p>
        </p:txBody>
      </p:sp>
    </p:spTree>
    <p:extLst>
      <p:ext uri="{BB962C8B-B14F-4D97-AF65-F5344CB8AC3E}">
        <p14:creationId xmlns:p14="http://schemas.microsoft.com/office/powerpoint/2010/main" val="12584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295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five senses</a:t>
            </a:r>
            <a:br>
              <a:rPr lang="en-GB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has this got to do with </a:t>
            </a:r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week’s </a:t>
            </a:r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lesson?</a:t>
            </a:r>
            <a:endParaRPr lang="en-GB" sz="2000" b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love-at-first-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2692546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ton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56" y="1285860"/>
            <a:ext cx="2434531" cy="2643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ea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7861" y="1357298"/>
            <a:ext cx="2426196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nose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214818"/>
            <a:ext cx="2467883" cy="2440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OnlineandInTou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4214818"/>
            <a:ext cx="2505211" cy="25016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6125" y="4071938"/>
            <a:ext cx="2571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Calibri" pitchFamily="34" charset="0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Sight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Sound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Taste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Smell</a:t>
            </a:r>
          </a:p>
          <a:p>
            <a:pPr algn="ctr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Touch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52" y="55032"/>
            <a:ext cx="9036496" cy="12419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Hindu Worship</a:t>
            </a:r>
          </a:p>
          <a:p>
            <a:pPr algn="ctr"/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</a:t>
            </a:r>
            <a:r>
              <a:rPr lang="en-GB" sz="24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 be able to </a:t>
            </a: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explain what happens during </a:t>
            </a:r>
            <a:r>
              <a:rPr lang="en-GB" sz="240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Puja </a:t>
            </a: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and why it is important to a Hindu.</a:t>
            </a:r>
          </a:p>
        </p:txBody>
      </p:sp>
      <p:pic>
        <p:nvPicPr>
          <p:cNvPr id="17" name="Picture 16" descr="puja shr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24536" cy="522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96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ian shrin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2920978" cy="3571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What is a shrine? </a:t>
            </a:r>
            <a:r>
              <a:rPr lang="en-GB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A sacred or special place that is dedicated to a deity </a:t>
            </a:r>
            <a:r>
              <a:rPr lang="en-GB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(deity is a god) that </a:t>
            </a:r>
            <a:r>
              <a:rPr lang="en-GB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has meaning to someone.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55172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Can you think of any examples of shrines?</a:t>
            </a:r>
          </a:p>
        </p:txBody>
      </p:sp>
    </p:spTree>
    <p:extLst>
      <p:ext uri="{BB962C8B-B14F-4D97-AF65-F5344CB8AC3E}">
        <p14:creationId xmlns:p14="http://schemas.microsoft.com/office/powerpoint/2010/main" val="325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ja shr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449255" cy="390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357313"/>
            <a:ext cx="493204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Hindu worship will involve a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shrine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is a multi sensory experience.</a:t>
            </a:r>
          </a:p>
          <a:p>
            <a:pPr>
              <a:defRPr/>
            </a:pP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When engaging in Hindu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worship,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all five senses are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used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reference is made to the five elements.</a:t>
            </a:r>
          </a:p>
          <a:p>
            <a:pPr>
              <a:defRPr/>
            </a:pP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 Puja tray will have six key features:</a:t>
            </a:r>
          </a:p>
          <a:p>
            <a:pPr>
              <a:buFont typeface="Arial" pitchFamily="34" charset="0"/>
              <a:buChar char="•"/>
              <a:defRPr/>
            </a:pP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 bell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 dish containing sandal wood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Food offerings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 pot containing holy water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An incense stick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An </a:t>
            </a:r>
            <a:r>
              <a:rPr lang="en-GB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arti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 lamp</a:t>
            </a:r>
          </a:p>
          <a:p>
            <a:pPr>
              <a:defRPr/>
            </a:pPr>
            <a:endParaRPr lang="en-GB" sz="2000" b="1" dirty="0">
              <a:solidFill>
                <a:prstClr val="black"/>
              </a:solidFill>
              <a:latin typeface="Arial Black" pitchFamily="34" charset="0"/>
            </a:endParaRPr>
          </a:p>
          <a:p>
            <a:pPr>
              <a:defRPr/>
            </a:pPr>
            <a:endParaRPr lang="en-GB" sz="20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116"/>
            <a:ext cx="9115516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>
                <a:solidFill>
                  <a:prstClr val="white"/>
                </a:solidFill>
                <a:latin typeface="Comic Sans MS" panose="030F0702030302020204" pitchFamily="66" charset="0"/>
              </a:rPr>
              <a:t>6 steps of Hindu Worship</a:t>
            </a:r>
          </a:p>
          <a:p>
            <a:pPr algn="ctr"/>
            <a:r>
              <a:rPr lang="en-GB" sz="2800" b="1" u="sng" dirty="0">
                <a:solidFill>
                  <a:prstClr val="white"/>
                </a:solidFill>
                <a:latin typeface="Comic Sans MS" panose="030F0702030302020204" pitchFamily="66" charset="0"/>
                <a:hlinkClick r:id="rId4"/>
              </a:rPr>
              <a:t>Puja</a:t>
            </a:r>
            <a:endParaRPr lang="en-GB" sz="2800" b="1" u="sng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903" y="5987217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Puja = Hindu word for ‘worship.’ </a:t>
            </a:r>
          </a:p>
        </p:txBody>
      </p:sp>
    </p:spTree>
    <p:extLst>
      <p:ext uri="{BB962C8B-B14F-4D97-AF65-F5344CB8AC3E}">
        <p14:creationId xmlns:p14="http://schemas.microsoft.com/office/powerpoint/2010/main" val="19767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b="1" u="sng" dirty="0" smtClean="0">
                <a:latin typeface="Comic Sans MS" panose="030F0702030302020204" pitchFamily="66" charset="0"/>
                <a:cs typeface="Arial" pitchFamily="34" charset="0"/>
              </a:rPr>
              <a:t>1) Bell </a:t>
            </a:r>
          </a:p>
        </p:txBody>
      </p:sp>
      <p:pic>
        <p:nvPicPr>
          <p:cNvPr id="4" name="Content Placeholder 3" descr="puja be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396595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929188" y="1643063"/>
            <a:ext cx="37861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Bell</a:t>
            </a:r>
            <a:r>
              <a:rPr lang="en-GB" sz="4000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: this is rung at the beginning of Puja to let the deity know worship is about to begin.</a:t>
            </a:r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2) Dish </a:t>
            </a:r>
            <a:endParaRPr lang="en-GB" sz="6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Content Placeholder 3" descr="sandal wood pa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411171" cy="330837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4088" y="1455167"/>
            <a:ext cx="3357554" cy="48320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2800" b="1" spc="50" dirty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A dish containing  sandalwood paste or ashes, this is used to mark the </a:t>
            </a:r>
            <a:r>
              <a:rPr lang="en-GB" sz="2800" b="1" spc="50" dirty="0" smtClean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worshipper’s </a:t>
            </a:r>
            <a:r>
              <a:rPr lang="en-GB" sz="2800" b="1" spc="50" dirty="0" smtClean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forehead; it is a </a:t>
            </a:r>
            <a:r>
              <a:rPr lang="en-GB" sz="2800" b="1" spc="50" dirty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symbol of his or her </a:t>
            </a:r>
            <a:r>
              <a:rPr lang="en-GB" sz="2800" b="1" spc="50" dirty="0" smtClean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devotion </a:t>
            </a:r>
            <a:r>
              <a:rPr lang="en-GB" sz="2800" b="1" spc="50" dirty="0">
                <a:ln w="11430"/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and the blessing and protection of God.</a:t>
            </a:r>
          </a:p>
        </p:txBody>
      </p:sp>
    </p:spTree>
    <p:extLst>
      <p:ext uri="{BB962C8B-B14F-4D97-AF65-F5344CB8AC3E}">
        <p14:creationId xmlns:p14="http://schemas.microsoft.com/office/powerpoint/2010/main" val="27060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3) Food offerings</a:t>
            </a:r>
            <a:endParaRPr lang="en-GB" b="1" u="sng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243" name="Content Placeholder 3" descr="puja food offering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3956050" cy="4525962"/>
          </a:xfrm>
        </p:spPr>
      </p:pic>
      <p:sp>
        <p:nvSpPr>
          <p:cNvPr id="5" name="TextBox 4"/>
          <p:cNvSpPr txBox="1"/>
          <p:nvPr/>
        </p:nvSpPr>
        <p:spPr>
          <a:xfrm>
            <a:off x="4714876" y="1571612"/>
            <a:ext cx="421481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Offerings of food such as nuts, fruit, rice and sweets  are placed on the shrine. </a:t>
            </a:r>
          </a:p>
          <a:p>
            <a:pPr>
              <a:defRPr/>
            </a:pPr>
            <a:endParaRPr lang="en-GB" sz="2800" b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These are symbolic exchanges of love between the </a:t>
            </a:r>
            <a:r>
              <a:rPr lang="en-GB" sz="2800" b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worshippers </a:t>
            </a:r>
            <a:r>
              <a:rPr lang="en-GB" sz="2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and the deity.</a:t>
            </a:r>
          </a:p>
          <a:p>
            <a:pPr>
              <a:defRPr/>
            </a:pPr>
            <a:endParaRPr lang="en-GB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272808" cy="983032"/>
          </a:xfrm>
          <a:ln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4) Holy water</a:t>
            </a:r>
            <a:endParaRPr lang="en-GB" b="1" u="sng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1267" name="Content Placeholder 3" descr="holy wa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000250"/>
            <a:ext cx="5310188" cy="3983038"/>
          </a:xfrm>
        </p:spPr>
      </p:pic>
      <p:sp>
        <p:nvSpPr>
          <p:cNvPr id="5" name="TextBox 4"/>
          <p:cNvSpPr txBox="1"/>
          <p:nvPr/>
        </p:nvSpPr>
        <p:spPr>
          <a:xfrm>
            <a:off x="6072198" y="1643050"/>
            <a:ext cx="2714644" cy="415498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Arial" pitchFamily="34" charset="0"/>
              </a:rPr>
              <a:t>A pot containing holy water is used for cleansing and purification. </a:t>
            </a:r>
          </a:p>
          <a:p>
            <a:pPr>
              <a:defRPr/>
            </a:pPr>
            <a:endParaRPr lang="en-GB" sz="2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Arial" pitchFamily="34" charset="0"/>
              </a:rPr>
              <a:t>Some shrines have a jar containing water from the river Ganges.</a:t>
            </a:r>
          </a:p>
        </p:txBody>
      </p:sp>
    </p:spTree>
    <p:extLst>
      <p:ext uri="{BB962C8B-B14F-4D97-AF65-F5344CB8AC3E}">
        <p14:creationId xmlns:p14="http://schemas.microsoft.com/office/powerpoint/2010/main" val="2849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377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Default Design</vt:lpstr>
      <vt:lpstr>PowerPoint Presentation</vt:lpstr>
      <vt:lpstr>The five senses What has this got to do with this week’s lesson?</vt:lpstr>
      <vt:lpstr>PowerPoint Presentation</vt:lpstr>
      <vt:lpstr>PowerPoint Presentation</vt:lpstr>
      <vt:lpstr>PowerPoint Presentation</vt:lpstr>
      <vt:lpstr>1) Bell </vt:lpstr>
      <vt:lpstr>2) Dish </vt:lpstr>
      <vt:lpstr>3) Food offerings</vt:lpstr>
      <vt:lpstr>4) Holy water</vt:lpstr>
      <vt:lpstr>5) Incense</vt:lpstr>
      <vt:lpstr>6) Arti lamp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2020-05-10T13:55:48Z</dcterms:created>
  <dcterms:modified xsi:type="dcterms:W3CDTF">2020-05-13T07:52:52Z</dcterms:modified>
</cp:coreProperties>
</file>