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3"/>
  </p:notesMasterIdLst>
  <p:sldIdLst>
    <p:sldId id="548" r:id="rId2"/>
    <p:sldId id="533" r:id="rId3"/>
    <p:sldId id="538" r:id="rId4"/>
    <p:sldId id="539" r:id="rId5"/>
    <p:sldId id="540" r:id="rId6"/>
    <p:sldId id="541" r:id="rId7"/>
    <p:sldId id="546" r:id="rId8"/>
    <p:sldId id="545" r:id="rId9"/>
    <p:sldId id="542" r:id="rId10"/>
    <p:sldId id="543" r:id="rId11"/>
    <p:sldId id="544" r:id="rId12"/>
  </p:sldIdLst>
  <p:sldSz cx="12192000" cy="6858000"/>
  <p:notesSz cx="6858000" cy="9144000"/>
  <p:embeddedFontLst>
    <p:embeddedFont>
      <p:font typeface="OpenDyslexicAlta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Dyslexic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Lander" initials="KL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BF95DF"/>
    <a:srgbClr val="D1A6E2"/>
    <a:srgbClr val="CC9900"/>
    <a:srgbClr val="663300"/>
    <a:srgbClr val="FF7C8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55" autoAdjust="0"/>
    <p:restoredTop sz="66054" autoAdjust="0"/>
  </p:normalViewPr>
  <p:slideViewPr>
    <p:cSldViewPr snapToGrid="0" snapToObjects="1">
      <p:cViewPr varScale="1">
        <p:scale>
          <a:sx n="73" d="100"/>
          <a:sy n="73" d="100"/>
        </p:scale>
        <p:origin x="83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Lander" userId="d0b4218be8cfa7f9" providerId="LiveId" clId="{619F1595-F7F6-4703-8456-7FEE687A1A3F}"/>
    <pc:docChg chg="delSld modSld">
      <pc:chgData name="Karen Lander" userId="d0b4218be8cfa7f9" providerId="LiveId" clId="{619F1595-F7F6-4703-8456-7FEE687A1A3F}" dt="2020-09-17T09:41:36.255" v="43" actId="47"/>
      <pc:docMkLst>
        <pc:docMk/>
      </pc:docMkLst>
      <pc:sldChg chg="del">
        <pc:chgData name="Karen Lander" userId="d0b4218be8cfa7f9" providerId="LiveId" clId="{619F1595-F7F6-4703-8456-7FEE687A1A3F}" dt="2020-09-17T09:41:36.255" v="43" actId="47"/>
        <pc:sldMkLst>
          <pc:docMk/>
          <pc:sldMk cId="1003464287" sldId="534"/>
        </pc:sldMkLst>
      </pc:sldChg>
      <pc:sldChg chg="modSp del mod">
        <pc:chgData name="Karen Lander" userId="d0b4218be8cfa7f9" providerId="LiveId" clId="{619F1595-F7F6-4703-8456-7FEE687A1A3F}" dt="2020-09-17T09:41:33.682" v="42" actId="47"/>
        <pc:sldMkLst>
          <pc:docMk/>
          <pc:sldMk cId="3413954806" sldId="547"/>
        </pc:sldMkLst>
        <pc:spChg chg="mod">
          <ac:chgData name="Karen Lander" userId="d0b4218be8cfa7f9" providerId="LiveId" clId="{619F1595-F7F6-4703-8456-7FEE687A1A3F}" dt="2020-09-08T08:14:59.348" v="6" actId="20577"/>
          <ac:spMkLst>
            <pc:docMk/>
            <pc:sldMk cId="3413954806" sldId="547"/>
            <ac:spMk id="5" creationId="{494749DA-19CE-4CAD-A2E5-3AF4A6C47257}"/>
          </ac:spMkLst>
        </pc:spChg>
      </pc:sldChg>
      <pc:sldChg chg="modSp mod">
        <pc:chgData name="Karen Lander" userId="d0b4218be8cfa7f9" providerId="LiveId" clId="{619F1595-F7F6-4703-8456-7FEE687A1A3F}" dt="2020-09-17T09:36:46.587" v="41" actId="20577"/>
        <pc:sldMkLst>
          <pc:docMk/>
          <pc:sldMk cId="4061980995" sldId="548"/>
        </pc:sldMkLst>
        <pc:spChg chg="mod">
          <ac:chgData name="Karen Lander" userId="d0b4218be8cfa7f9" providerId="LiveId" clId="{619F1595-F7F6-4703-8456-7FEE687A1A3F}" dt="2020-09-17T09:36:46.587" v="41" actId="20577"/>
          <ac:spMkLst>
            <pc:docMk/>
            <pc:sldMk cId="4061980995" sldId="548"/>
            <ac:spMk id="3" creationId="{E359256C-0C26-462B-A90F-FCF857D631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488DB-9C81-41C8-AD36-26F3938BE67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6895D-BF6D-4288-B64A-A3B9FBDCB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4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6895D-BF6D-4288-B64A-A3B9FBDCB6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4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6895D-BF6D-4288-B64A-A3B9FBDCB6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4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6895D-BF6D-4288-B64A-A3B9FBDCB6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2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 will vary depending on what has been written.  Ensure the choice of word makes sense in the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6895D-BF6D-4288-B64A-A3B9FBDCB6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58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384847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3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76AC97-D2AC-5544-AC75-48772668E9AE}"/>
              </a:ext>
            </a:extLst>
          </p:cNvPr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10007-88C8-0445-A2E0-E6CF50F7D6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76AC97-D2AC-5544-AC75-48772668E9AE}"/>
              </a:ext>
            </a:extLst>
          </p:cNvPr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0664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15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05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21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3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/>
        </p:nvSpPr>
        <p:spPr>
          <a:xfrm>
            <a:off x="1920237" y="4463191"/>
            <a:ext cx="8351521" cy="1775004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/>
        </p:nvSpPr>
        <p:spPr>
          <a:xfrm>
            <a:off x="3465321" y="3460974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37" y="4463190"/>
            <a:ext cx="8351521" cy="177500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49" y="619805"/>
            <a:ext cx="6210300" cy="1079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636922-2142-5343-81C5-B0A591AF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8" y="1928841"/>
            <a:ext cx="8351520" cy="1325563"/>
          </a:xfr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>
            <a:lvl1pPr algn="ctr">
              <a:defRPr sz="2800">
                <a:latin typeface="OpenDyslexicAlta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0EA2B2-10BF-884E-8762-10B8C76B38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3925" y="3460750"/>
            <a:ext cx="5243513" cy="806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Mu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0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64615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456760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8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22097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984592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9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7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05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1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6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F759675-38B2-4977-A27C-5F3671F58A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uli"/>
              </a:rPr>
              <a:t>National Curriculum Teaching Point:</a:t>
            </a: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Formation of nouns using a range of prefixes [for example super-, anti-, auto-]</a:t>
            </a:r>
            <a:endParaRPr lang="en-GB" sz="1800" dirty="0">
              <a:solidFill>
                <a:srgbClr val="333333"/>
              </a:solidFill>
              <a:effectLst/>
              <a:latin typeface="Muli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9256C-0C26-462B-A90F-FCF857D6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The prefixes super- anti- and auto-.</a:t>
            </a:r>
            <a:r>
              <a:rPr lang="en-GB" dirty="0"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effectLst/>
              <a:latin typeface="Mul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AF47F-8F1B-4754-9653-66436CCE85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9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F04AE9-E30B-46E8-85CA-06ACE9ECEAE4}"/>
              </a:ext>
            </a:extLst>
          </p:cNvPr>
          <p:cNvSpPr/>
          <p:nvPr/>
        </p:nvSpPr>
        <p:spPr>
          <a:xfrm>
            <a:off x="739582" y="479804"/>
            <a:ext cx="10700578" cy="962916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D6D04-CE7A-4DF9-A730-23E2FF536819}"/>
              </a:ext>
            </a:extLst>
          </p:cNvPr>
          <p:cNvSpPr txBox="1"/>
          <p:nvPr/>
        </p:nvSpPr>
        <p:spPr>
          <a:xfrm>
            <a:off x="955040" y="772160"/>
            <a:ext cx="1028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Identify the word with a prefix in these </a:t>
            </a:r>
            <a:r>
              <a:rPr lang="en-GB" sz="2800" dirty="0" err="1">
                <a:latin typeface="OpenDyslexicAlta" pitchFamily="2" charset="77"/>
              </a:rPr>
              <a:t>sentenes</a:t>
            </a:r>
            <a:r>
              <a:rPr lang="en-GB" sz="2800" dirty="0">
                <a:latin typeface="OpenDyslexicAlta" pitchFamily="2" charset="7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C437B-A16B-4B1A-9206-7BA0C180D5B6}"/>
              </a:ext>
            </a:extLst>
          </p:cNvPr>
          <p:cNvSpPr txBox="1"/>
          <p:nvPr/>
        </p:nvSpPr>
        <p:spPr>
          <a:xfrm>
            <a:off x="955040" y="2092960"/>
            <a:ext cx="1028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The camera had an </a:t>
            </a:r>
            <a:r>
              <a:rPr lang="en-GB" sz="3200" dirty="0">
                <a:effectLst/>
                <a:highlight>
                  <a:srgbClr val="FFFF00"/>
                </a:highlight>
                <a:latin typeface="OpenDyslexicAlta" panose="00000500000000000000" pitchFamily="50" charset="0"/>
                <a:ea typeface="Calibri" panose="020F0502020204030204" pitchFamily="34" charset="0"/>
              </a:rPr>
              <a:t>autofocus</a:t>
            </a:r>
            <a:r>
              <a:rPr lang="en-GB" sz="32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 lens attached. </a:t>
            </a:r>
            <a:endParaRPr lang="en-GB" sz="3200" dirty="0">
              <a:latin typeface="OpenDyslexicAlta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B8997-215F-4DEA-87A3-86632C9610CA}"/>
              </a:ext>
            </a:extLst>
          </p:cNvPr>
          <p:cNvSpPr txBox="1"/>
          <p:nvPr/>
        </p:nvSpPr>
        <p:spPr>
          <a:xfrm>
            <a:off x="955040" y="3048000"/>
            <a:ext cx="1028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The rocket travelled at </a:t>
            </a:r>
            <a:r>
              <a:rPr lang="en-GB" sz="3200" dirty="0">
                <a:effectLst/>
                <a:highlight>
                  <a:srgbClr val="FFFF00"/>
                </a:highlight>
                <a:latin typeface="OpenDyslexicAlta" panose="00000500000000000000" pitchFamily="50" charset="0"/>
                <a:ea typeface="Calibri" panose="020F0502020204030204" pitchFamily="34" charset="0"/>
              </a:rPr>
              <a:t>supersonic</a:t>
            </a:r>
            <a:r>
              <a:rPr lang="en-GB" sz="32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 speed. </a:t>
            </a:r>
            <a:endParaRPr lang="en-GB" sz="3200" dirty="0">
              <a:latin typeface="OpenDyslexicAlta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4306-CCD5-4937-AD36-1BF156A93FC4}"/>
              </a:ext>
            </a:extLst>
          </p:cNvPr>
          <p:cNvSpPr txBox="1"/>
          <p:nvPr/>
        </p:nvSpPr>
        <p:spPr>
          <a:xfrm>
            <a:off x="948911" y="4003040"/>
            <a:ext cx="1028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anose="00000500000000000000" pitchFamily="50" charset="0"/>
              </a:rPr>
              <a:t>Mum put </a:t>
            </a:r>
            <a:r>
              <a:rPr lang="en-GB" sz="3200" dirty="0">
                <a:highlight>
                  <a:srgbClr val="FFFF00"/>
                </a:highlight>
                <a:latin typeface="OpenDyslexicAlta" panose="00000500000000000000" pitchFamily="50" charset="0"/>
              </a:rPr>
              <a:t>antifreeze</a:t>
            </a:r>
            <a:r>
              <a:rPr lang="en-GB" sz="3200" dirty="0">
                <a:latin typeface="OpenDyslexicAlta" panose="00000500000000000000" pitchFamily="50" charset="0"/>
              </a:rPr>
              <a:t> on the car door.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7A7FB-CB20-4B7F-869B-596E5F44E8E8}"/>
              </a:ext>
            </a:extLst>
          </p:cNvPr>
          <p:cNvSpPr txBox="1"/>
          <p:nvPr/>
        </p:nvSpPr>
        <p:spPr>
          <a:xfrm>
            <a:off x="948911" y="4958080"/>
            <a:ext cx="1028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I asked the film star for his </a:t>
            </a:r>
            <a:r>
              <a:rPr lang="en-GB" sz="3200" dirty="0">
                <a:effectLst/>
                <a:highlight>
                  <a:srgbClr val="FFFF00"/>
                </a:highlight>
                <a:latin typeface="OpenDyslexicAlta" panose="00000500000000000000" pitchFamily="50" charset="0"/>
                <a:ea typeface="Calibri" panose="020F0502020204030204" pitchFamily="34" charset="0"/>
              </a:rPr>
              <a:t>autograph</a:t>
            </a:r>
            <a:r>
              <a:rPr lang="en-GB" sz="32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. </a:t>
            </a:r>
            <a:endParaRPr lang="en-GB" sz="3200" dirty="0">
              <a:latin typeface="OpenDyslexicAlta" panose="000005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1D324F-BCEC-4019-B1E8-E37A701322A8}"/>
              </a:ext>
            </a:extLst>
          </p:cNvPr>
          <p:cNvSpPr txBox="1"/>
          <p:nvPr/>
        </p:nvSpPr>
        <p:spPr>
          <a:xfrm>
            <a:off x="948911" y="5793421"/>
            <a:ext cx="1028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Chen was </a:t>
            </a:r>
            <a:r>
              <a:rPr lang="en-GB" sz="3200" dirty="0">
                <a:effectLst/>
                <a:highlight>
                  <a:srgbClr val="FFFF00"/>
                </a:highlight>
                <a:latin typeface="OpenDyslexicAlta" panose="00000500000000000000" pitchFamily="50" charset="0"/>
                <a:ea typeface="Calibri" panose="020F0502020204030204" pitchFamily="34" charset="0"/>
              </a:rPr>
              <a:t>unable</a:t>
            </a:r>
            <a:r>
              <a:rPr lang="en-GB" sz="32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 to do his homework. </a:t>
            </a:r>
            <a:endParaRPr lang="en-GB" sz="3200" dirty="0">
              <a:latin typeface="OpenDyslexicAlt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513C2C-8947-4793-A58C-D006BCF3246A}"/>
              </a:ext>
            </a:extLst>
          </p:cNvPr>
          <p:cNvSpPr/>
          <p:nvPr/>
        </p:nvSpPr>
        <p:spPr>
          <a:xfrm>
            <a:off x="739582" y="479804"/>
            <a:ext cx="10700578" cy="1877316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B21BB-8711-4F8F-9D8B-0C95D57D5AD1}"/>
              </a:ext>
            </a:extLst>
          </p:cNvPr>
          <p:cNvSpPr txBox="1"/>
          <p:nvPr/>
        </p:nvSpPr>
        <p:spPr>
          <a:xfrm>
            <a:off x="955040" y="772160"/>
            <a:ext cx="10281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Write your own sentences.  Use a word with one of these prefixes in each sentence.  </a:t>
            </a:r>
          </a:p>
          <a:p>
            <a:pPr algn="ctr"/>
            <a:r>
              <a:rPr lang="en-GB" sz="2800" dirty="0">
                <a:latin typeface="OpenDyslexicAlta" pitchFamily="2" charset="77"/>
              </a:rPr>
              <a:t>Make sure it makes sense!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A063AE-35E9-4A2C-810E-B46982B64E44}"/>
              </a:ext>
            </a:extLst>
          </p:cNvPr>
          <p:cNvSpPr/>
          <p:nvPr/>
        </p:nvSpPr>
        <p:spPr>
          <a:xfrm>
            <a:off x="739582" y="2822219"/>
            <a:ext cx="2430338" cy="1213562"/>
          </a:xfrm>
          <a:prstGeom prst="roundRect">
            <a:avLst/>
          </a:prstGeom>
          <a:solidFill>
            <a:srgbClr val="D1A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super-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E0624F-16BE-40DD-A898-C2C64E6D1611}"/>
              </a:ext>
            </a:extLst>
          </p:cNvPr>
          <p:cNvSpPr/>
          <p:nvPr/>
        </p:nvSpPr>
        <p:spPr>
          <a:xfrm>
            <a:off x="3659533" y="2822219"/>
            <a:ext cx="2430338" cy="1213562"/>
          </a:xfrm>
          <a:prstGeom prst="roundRect">
            <a:avLst/>
          </a:prstGeom>
          <a:solidFill>
            <a:srgbClr val="D1A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anti-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B813FF-081C-4B01-85CE-B823EA4A63C0}"/>
              </a:ext>
            </a:extLst>
          </p:cNvPr>
          <p:cNvSpPr/>
          <p:nvPr/>
        </p:nvSpPr>
        <p:spPr>
          <a:xfrm>
            <a:off x="6471837" y="2822219"/>
            <a:ext cx="2430338" cy="1213562"/>
          </a:xfrm>
          <a:prstGeom prst="roundRect">
            <a:avLst/>
          </a:prstGeom>
          <a:solidFill>
            <a:srgbClr val="D1A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auto-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B22CC8-4674-4CC1-BEC3-E3DFE4661671}"/>
              </a:ext>
            </a:extLst>
          </p:cNvPr>
          <p:cNvSpPr/>
          <p:nvPr/>
        </p:nvSpPr>
        <p:spPr>
          <a:xfrm>
            <a:off x="9284141" y="2794000"/>
            <a:ext cx="2430338" cy="1213562"/>
          </a:xfrm>
          <a:prstGeom prst="roundRect">
            <a:avLst/>
          </a:prstGeom>
          <a:solidFill>
            <a:srgbClr val="D1A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un-</a:t>
            </a:r>
          </a:p>
        </p:txBody>
      </p:sp>
    </p:spTree>
    <p:extLst>
      <p:ext uri="{BB962C8B-B14F-4D97-AF65-F5344CB8AC3E}">
        <p14:creationId xmlns:p14="http://schemas.microsoft.com/office/powerpoint/2010/main" val="6721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CADD10-EC04-4319-A561-7EA6E3117825}"/>
              </a:ext>
            </a:extLst>
          </p:cNvPr>
          <p:cNvSpPr/>
          <p:nvPr/>
        </p:nvSpPr>
        <p:spPr>
          <a:xfrm>
            <a:off x="1564640" y="601381"/>
            <a:ext cx="8737599" cy="3016914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749DA-19CE-4CAD-A2E5-3AF4A6C47257}"/>
              </a:ext>
            </a:extLst>
          </p:cNvPr>
          <p:cNvSpPr txBox="1"/>
          <p:nvPr/>
        </p:nvSpPr>
        <p:spPr>
          <a:xfrm>
            <a:off x="1889760" y="755973"/>
            <a:ext cx="8148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OpenDyslexicAlta" pitchFamily="2" charset="77"/>
              </a:rPr>
              <a:t>A prefix is letters added at the beginning of a root word, which changes its meaning</a:t>
            </a: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ctr"/>
            <a:endParaRPr lang="en-GB" sz="3600" dirty="0">
              <a:solidFill>
                <a:srgbClr val="222222"/>
              </a:solidFill>
              <a:latin typeface="OpenDyslexicAlta" panose="00000500000000000000" pitchFamily="50" charset="0"/>
            </a:endParaRPr>
          </a:p>
          <a:p>
            <a:pPr algn="ctr"/>
            <a:r>
              <a:rPr lang="en-GB" sz="3600" dirty="0">
                <a:solidFill>
                  <a:srgbClr val="222222"/>
                </a:solidFill>
                <a:latin typeface="OpenDyslexicAlta" panose="00000500000000000000" pitchFamily="50" charset="0"/>
              </a:rPr>
              <a:t>Here are some prefixes:</a:t>
            </a:r>
            <a:endParaRPr lang="en-GB" sz="3600" dirty="0">
              <a:latin typeface="OpenDyslexicAlta" panose="00000500000000000000" pitchFamily="50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76A0F99-3724-4571-B867-D7331530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35983"/>
              </p:ext>
            </p:extLst>
          </p:nvPr>
        </p:nvGraphicFramePr>
        <p:xfrm>
          <a:off x="1270000" y="4133426"/>
          <a:ext cx="9652000" cy="121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588989646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1993013463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67375688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4135920315"/>
                    </a:ext>
                  </a:extLst>
                </a:gridCol>
              </a:tblGrid>
              <a:tr h="1210734"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chemeClr val="tx1"/>
                          </a:solidFill>
                          <a:latin typeface="OpenDyslexicAlta" panose="00000500000000000000" pitchFamily="50" charset="0"/>
                        </a:rPr>
                        <a:t>un-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chemeClr val="tx1"/>
                          </a:solidFill>
                          <a:latin typeface="OpenDyslexicAlta" panose="00000500000000000000" pitchFamily="50" charset="0"/>
                        </a:rPr>
                        <a:t>anti-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chemeClr val="tx1"/>
                          </a:solidFill>
                          <a:latin typeface="OpenDyslexicAlta" panose="00000500000000000000" pitchFamily="50" charset="0"/>
                        </a:rPr>
                        <a:t>super-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chemeClr val="tx1"/>
                          </a:solidFill>
                          <a:latin typeface="OpenDyslexicAlta" panose="00000500000000000000" pitchFamily="50" charset="0"/>
                        </a:rPr>
                        <a:t>auto-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71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0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5CE9DD-3903-4014-BD05-A9428BF80746}"/>
              </a:ext>
            </a:extLst>
          </p:cNvPr>
          <p:cNvSpPr/>
          <p:nvPr/>
        </p:nvSpPr>
        <p:spPr>
          <a:xfrm>
            <a:off x="739582" y="479804"/>
            <a:ext cx="10700578" cy="962916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CA036-9C0E-4EA1-946D-6EB39C9177DB}"/>
              </a:ext>
            </a:extLst>
          </p:cNvPr>
          <p:cNvSpPr txBox="1"/>
          <p:nvPr/>
        </p:nvSpPr>
        <p:spPr>
          <a:xfrm>
            <a:off x="955040" y="772160"/>
            <a:ext cx="1028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What do you think these prefixes mean?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E3E339-21D2-4429-BA3C-D0BE1FD61A9F}"/>
              </a:ext>
            </a:extLst>
          </p:cNvPr>
          <p:cNvSpPr/>
          <p:nvPr/>
        </p:nvSpPr>
        <p:spPr>
          <a:xfrm>
            <a:off x="739582" y="1651558"/>
            <a:ext cx="2430338" cy="1213562"/>
          </a:xfrm>
          <a:prstGeom prst="roundRect">
            <a:avLst/>
          </a:prstGeom>
          <a:solidFill>
            <a:srgbClr val="D1A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super-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4A2955-4045-452D-BA3E-644218DF351F}"/>
              </a:ext>
            </a:extLst>
          </p:cNvPr>
          <p:cNvSpPr/>
          <p:nvPr/>
        </p:nvSpPr>
        <p:spPr>
          <a:xfrm>
            <a:off x="739582" y="3175564"/>
            <a:ext cx="2430338" cy="1213562"/>
          </a:xfrm>
          <a:prstGeom prst="roundRect">
            <a:avLst/>
          </a:prstGeom>
          <a:solidFill>
            <a:srgbClr val="D1A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anti-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4367D2-93A7-43AF-ADD9-C41B75DAA313}"/>
              </a:ext>
            </a:extLst>
          </p:cNvPr>
          <p:cNvSpPr/>
          <p:nvPr/>
        </p:nvSpPr>
        <p:spPr>
          <a:xfrm>
            <a:off x="739582" y="4643120"/>
            <a:ext cx="2430338" cy="1213562"/>
          </a:xfrm>
          <a:prstGeom prst="roundRect">
            <a:avLst/>
          </a:prstGeom>
          <a:solidFill>
            <a:srgbClr val="D1A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auto-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F7AFAF-20FA-4866-873B-BA60466DC83F}"/>
              </a:ext>
            </a:extLst>
          </p:cNvPr>
          <p:cNvSpPr/>
          <p:nvPr/>
        </p:nvSpPr>
        <p:spPr>
          <a:xfrm>
            <a:off x="5749059" y="4890652"/>
            <a:ext cx="5158278" cy="12773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OpenDyslexicAlta" panose="00000500000000000000" pitchFamily="50" charset="0"/>
              </a:rPr>
              <a:t>against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EAAB6D0-CA7C-4EB4-887D-EBC75793C585}"/>
              </a:ext>
            </a:extLst>
          </p:cNvPr>
          <p:cNvSpPr/>
          <p:nvPr/>
        </p:nvSpPr>
        <p:spPr>
          <a:xfrm>
            <a:off x="5733242" y="3175564"/>
            <a:ext cx="5158278" cy="12773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above or greater than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1CA98B-5394-4F27-9412-FA9966A10656}"/>
              </a:ext>
            </a:extLst>
          </p:cNvPr>
          <p:cNvSpPr/>
          <p:nvPr/>
        </p:nvSpPr>
        <p:spPr>
          <a:xfrm>
            <a:off x="5733242" y="1551634"/>
            <a:ext cx="5158278" cy="12773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OpenDyslexicAlta" panose="00000500000000000000" pitchFamily="50" charset="0"/>
              </a:rPr>
              <a:t>self or own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7BF105-680E-491A-A221-E77C02828337}"/>
              </a:ext>
            </a:extLst>
          </p:cNvPr>
          <p:cNvCxnSpPr>
            <a:stCxn id="7" idx="3"/>
            <a:endCxn id="15" idx="1"/>
          </p:cNvCxnSpPr>
          <p:nvPr/>
        </p:nvCxnSpPr>
        <p:spPr>
          <a:xfrm>
            <a:off x="3169920" y="2258339"/>
            <a:ext cx="2563322" cy="1555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CDD948-9264-4A64-A094-5BA608BFC9EC}"/>
              </a:ext>
            </a:extLst>
          </p:cNvPr>
          <p:cNvCxnSpPr>
            <a:stCxn id="9" idx="3"/>
          </p:cNvCxnSpPr>
          <p:nvPr/>
        </p:nvCxnSpPr>
        <p:spPr>
          <a:xfrm>
            <a:off x="3169920" y="3782345"/>
            <a:ext cx="2563322" cy="1927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B0331E-07ED-4416-833B-BB1E5E456111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154103" y="2190326"/>
            <a:ext cx="2579139" cy="3016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AE4D32-C5B8-49BC-8F9C-85ECD62DFED3}"/>
              </a:ext>
            </a:extLst>
          </p:cNvPr>
          <p:cNvSpPr/>
          <p:nvPr/>
        </p:nvSpPr>
        <p:spPr>
          <a:xfrm>
            <a:off x="739582" y="479804"/>
            <a:ext cx="10700578" cy="962916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96336-F726-4601-92D0-6CDFF0EBFA41}"/>
              </a:ext>
            </a:extLst>
          </p:cNvPr>
          <p:cNvSpPr txBox="1"/>
          <p:nvPr/>
        </p:nvSpPr>
        <p:spPr>
          <a:xfrm>
            <a:off x="955040" y="772160"/>
            <a:ext cx="1028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Click the word that fits the sentence.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919ED3-EAB4-44ED-B181-BB3D2E25318E}"/>
              </a:ext>
            </a:extLst>
          </p:cNvPr>
          <p:cNvSpPr txBox="1"/>
          <p:nvPr/>
        </p:nvSpPr>
        <p:spPr>
          <a:xfrm>
            <a:off x="739582" y="2174240"/>
            <a:ext cx="675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Drive around the roundabout in an</a:t>
            </a:r>
            <a:endParaRPr lang="en-GB" sz="2800" dirty="0">
              <a:latin typeface="OpenDyslexicAlta" panose="000005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AF7AD-68A0-497D-80AD-BB122DFC7DC6}"/>
              </a:ext>
            </a:extLst>
          </p:cNvPr>
          <p:cNvSpPr txBox="1"/>
          <p:nvPr/>
        </p:nvSpPr>
        <p:spPr>
          <a:xfrm>
            <a:off x="9498551" y="2174240"/>
            <a:ext cx="233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Alta" panose="00000500000000000000" pitchFamily="50" charset="0"/>
                <a:ea typeface="Calibri" panose="020F0502020204030204" pitchFamily="34" charset="0"/>
              </a:rPr>
              <a:t>d</a:t>
            </a:r>
            <a:r>
              <a:rPr lang="en-GB" sz="28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irection.</a:t>
            </a:r>
            <a:endParaRPr lang="en-GB" sz="2800" dirty="0">
              <a:latin typeface="OpenDyslexicAlta" panose="00000500000000000000" pitchFamily="50" charset="0"/>
            </a:endParaRPr>
          </a:p>
        </p:txBody>
      </p:sp>
      <p:sp>
        <p:nvSpPr>
          <p:cNvPr id="15" name="anitclockwise">
            <a:extLst>
              <a:ext uri="{FF2B5EF4-FFF2-40B4-BE49-F238E27FC236}">
                <a16:creationId xmlns:a16="http://schemas.microsoft.com/office/drawing/2014/main" id="{E8CE65B6-A897-4658-B156-5E01E35ECE3D}"/>
              </a:ext>
            </a:extLst>
          </p:cNvPr>
          <p:cNvSpPr/>
          <p:nvPr/>
        </p:nvSpPr>
        <p:spPr>
          <a:xfrm>
            <a:off x="955040" y="2816809"/>
            <a:ext cx="4340418" cy="929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anticlockwise</a:t>
            </a:r>
          </a:p>
        </p:txBody>
      </p:sp>
      <p:sp>
        <p:nvSpPr>
          <p:cNvPr id="17" name="superclockwise">
            <a:extLst>
              <a:ext uri="{FF2B5EF4-FFF2-40B4-BE49-F238E27FC236}">
                <a16:creationId xmlns:a16="http://schemas.microsoft.com/office/drawing/2014/main" id="{74943043-DD07-4AFD-96BA-C8C960CACDF4}"/>
              </a:ext>
            </a:extLst>
          </p:cNvPr>
          <p:cNvSpPr/>
          <p:nvPr/>
        </p:nvSpPr>
        <p:spPr>
          <a:xfrm>
            <a:off x="6089871" y="2832029"/>
            <a:ext cx="4894138" cy="929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solidFill>
                  <a:schemeClr val="tx1"/>
                </a:solidFill>
                <a:latin typeface="OpenDyslexicAlta" panose="00000500000000000000" pitchFamily="50" charset="0"/>
              </a:rPr>
              <a:t>superclockwise</a:t>
            </a:r>
            <a:endParaRPr lang="en-GB" sz="4400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FE780E-F1BE-4E54-A99C-5BB8C8AB78DE}"/>
              </a:ext>
            </a:extLst>
          </p:cNvPr>
          <p:cNvSpPr txBox="1"/>
          <p:nvPr/>
        </p:nvSpPr>
        <p:spPr>
          <a:xfrm>
            <a:off x="759902" y="4076609"/>
            <a:ext cx="675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Alta" panose="00000500000000000000" pitchFamily="50" charset="0"/>
              </a:rPr>
              <a:t>I wrote my                        </a:t>
            </a:r>
          </a:p>
        </p:txBody>
      </p:sp>
      <p:sp>
        <p:nvSpPr>
          <p:cNvPr id="21" name="unbiography">
            <a:extLst>
              <a:ext uri="{FF2B5EF4-FFF2-40B4-BE49-F238E27FC236}">
                <a16:creationId xmlns:a16="http://schemas.microsoft.com/office/drawing/2014/main" id="{0E391828-89C2-4E37-AC74-0FB4E4656009}"/>
              </a:ext>
            </a:extLst>
          </p:cNvPr>
          <p:cNvSpPr/>
          <p:nvPr/>
        </p:nvSpPr>
        <p:spPr>
          <a:xfrm>
            <a:off x="955040" y="5006107"/>
            <a:ext cx="4340418" cy="929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solidFill>
                  <a:schemeClr val="tx1"/>
                </a:solidFill>
                <a:latin typeface="OpenDyslexicAlta" panose="00000500000000000000" pitchFamily="50" charset="0"/>
              </a:rPr>
              <a:t>unbiography</a:t>
            </a:r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.</a:t>
            </a:r>
          </a:p>
        </p:txBody>
      </p:sp>
      <p:sp>
        <p:nvSpPr>
          <p:cNvPr id="23" name="autobiography">
            <a:extLst>
              <a:ext uri="{FF2B5EF4-FFF2-40B4-BE49-F238E27FC236}">
                <a16:creationId xmlns:a16="http://schemas.microsoft.com/office/drawing/2014/main" id="{D6304845-975B-49E3-8F46-9ABAF78EA439}"/>
              </a:ext>
            </a:extLst>
          </p:cNvPr>
          <p:cNvSpPr/>
          <p:nvPr/>
        </p:nvSpPr>
        <p:spPr>
          <a:xfrm>
            <a:off x="6089870" y="4960407"/>
            <a:ext cx="4801649" cy="929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autobiography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0DDA1D08-DFF0-4868-A8BF-47C47AF26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082" y="1529885"/>
            <a:ext cx="1204947" cy="702786"/>
          </a:xfrm>
          <a:prstGeom prst="rect">
            <a:avLst/>
          </a:prstGeom>
        </p:spPr>
      </p:pic>
      <p:sp>
        <p:nvSpPr>
          <p:cNvPr id="2" name="Star: 7 Points 1">
            <a:extLst>
              <a:ext uri="{FF2B5EF4-FFF2-40B4-BE49-F238E27FC236}">
                <a16:creationId xmlns:a16="http://schemas.microsoft.com/office/drawing/2014/main" id="{617948E7-573D-432B-A96B-420E36D1F54C}"/>
              </a:ext>
            </a:extLst>
          </p:cNvPr>
          <p:cNvSpPr/>
          <p:nvPr/>
        </p:nvSpPr>
        <p:spPr>
          <a:xfrm>
            <a:off x="4455767" y="3375589"/>
            <a:ext cx="1706880" cy="1087121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anose="00000500000000000000" pitchFamily="50" charset="0"/>
              </a:rPr>
              <a:t>Well done!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5E0DD8-B987-492F-9316-EAF4D7861079}"/>
              </a:ext>
            </a:extLst>
          </p:cNvPr>
          <p:cNvSpPr/>
          <p:nvPr/>
        </p:nvSpPr>
        <p:spPr>
          <a:xfrm>
            <a:off x="9471391" y="3621980"/>
            <a:ext cx="2187382" cy="612171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anose="00000500000000000000" pitchFamily="50" charset="0"/>
              </a:rPr>
              <a:t>Try again.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B10EFD-9C2F-4447-A741-C8A30D21B09F}"/>
              </a:ext>
            </a:extLst>
          </p:cNvPr>
          <p:cNvSpPr/>
          <p:nvPr/>
        </p:nvSpPr>
        <p:spPr>
          <a:xfrm>
            <a:off x="3751311" y="5790018"/>
            <a:ext cx="2187382" cy="612171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anose="00000500000000000000" pitchFamily="50" charset="0"/>
              </a:rPr>
              <a:t>Try again.</a:t>
            </a:r>
          </a:p>
        </p:txBody>
      </p:sp>
      <p:sp>
        <p:nvSpPr>
          <p:cNvPr id="18" name="Star: 7 Points 17">
            <a:extLst>
              <a:ext uri="{FF2B5EF4-FFF2-40B4-BE49-F238E27FC236}">
                <a16:creationId xmlns:a16="http://schemas.microsoft.com/office/drawing/2014/main" id="{46641893-B7CA-4E19-A7E9-DDAA198FF184}"/>
              </a:ext>
            </a:extLst>
          </p:cNvPr>
          <p:cNvSpPr/>
          <p:nvPr/>
        </p:nvSpPr>
        <p:spPr>
          <a:xfrm>
            <a:off x="10130569" y="5552542"/>
            <a:ext cx="1706880" cy="1087121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anose="00000500000000000000" pitchFamily="50" charset="0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31591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AE4D32-C5B8-49BC-8F9C-85ECD62DFED3}"/>
              </a:ext>
            </a:extLst>
          </p:cNvPr>
          <p:cNvSpPr/>
          <p:nvPr/>
        </p:nvSpPr>
        <p:spPr>
          <a:xfrm>
            <a:off x="739582" y="479804"/>
            <a:ext cx="10700578" cy="962916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96336-F726-4601-92D0-6CDFF0EBFA41}"/>
              </a:ext>
            </a:extLst>
          </p:cNvPr>
          <p:cNvSpPr txBox="1"/>
          <p:nvPr/>
        </p:nvSpPr>
        <p:spPr>
          <a:xfrm>
            <a:off x="955040" y="772160"/>
            <a:ext cx="1028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Click the word that fits the sentence.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919ED3-EAB4-44ED-B181-BB3D2E25318E}"/>
              </a:ext>
            </a:extLst>
          </p:cNvPr>
          <p:cNvSpPr txBox="1"/>
          <p:nvPr/>
        </p:nvSpPr>
        <p:spPr>
          <a:xfrm>
            <a:off x="739582" y="2174240"/>
            <a:ext cx="675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Alta" panose="00000500000000000000" pitchFamily="50" charset="0"/>
              </a:rPr>
              <a:t>Ahmed went to the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AF7AD-68A0-497D-80AD-BB122DFC7DC6}"/>
              </a:ext>
            </a:extLst>
          </p:cNvPr>
          <p:cNvSpPr txBox="1"/>
          <p:nvPr/>
        </p:nvSpPr>
        <p:spPr>
          <a:xfrm>
            <a:off x="9103360" y="2174240"/>
            <a:ext cx="2734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Alta" panose="00000500000000000000" pitchFamily="50" charset="0"/>
                <a:ea typeface="Calibri" panose="020F0502020204030204" pitchFamily="34" charset="0"/>
              </a:rPr>
              <a:t>t</a:t>
            </a:r>
            <a:r>
              <a:rPr lang="en-GB" sz="28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o buy bread.</a:t>
            </a:r>
            <a:endParaRPr lang="en-GB" sz="2800" dirty="0">
              <a:latin typeface="OpenDyslexicAlta" panose="00000500000000000000" pitchFamily="50" charset="0"/>
            </a:endParaRPr>
          </a:p>
        </p:txBody>
      </p:sp>
      <p:sp>
        <p:nvSpPr>
          <p:cNvPr id="15" name="antimarket">
            <a:extLst>
              <a:ext uri="{FF2B5EF4-FFF2-40B4-BE49-F238E27FC236}">
                <a16:creationId xmlns:a16="http://schemas.microsoft.com/office/drawing/2014/main" id="{E8CE65B6-A897-4658-B156-5E01E35ECE3D}"/>
              </a:ext>
            </a:extLst>
          </p:cNvPr>
          <p:cNvSpPr/>
          <p:nvPr/>
        </p:nvSpPr>
        <p:spPr>
          <a:xfrm>
            <a:off x="955040" y="2816809"/>
            <a:ext cx="4340418" cy="929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antimarket</a:t>
            </a:r>
          </a:p>
        </p:txBody>
      </p:sp>
      <p:sp>
        <p:nvSpPr>
          <p:cNvPr id="17" name="supermarket">
            <a:extLst>
              <a:ext uri="{FF2B5EF4-FFF2-40B4-BE49-F238E27FC236}">
                <a16:creationId xmlns:a16="http://schemas.microsoft.com/office/drawing/2014/main" id="{74943043-DD07-4AFD-96BA-C8C960CACDF4}"/>
              </a:ext>
            </a:extLst>
          </p:cNvPr>
          <p:cNvSpPr/>
          <p:nvPr/>
        </p:nvSpPr>
        <p:spPr>
          <a:xfrm>
            <a:off x="6089871" y="2832029"/>
            <a:ext cx="4801649" cy="929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supermarket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FE780E-F1BE-4E54-A99C-5BB8C8AB78DE}"/>
              </a:ext>
            </a:extLst>
          </p:cNvPr>
          <p:cNvSpPr txBox="1"/>
          <p:nvPr/>
        </p:nvSpPr>
        <p:spPr>
          <a:xfrm>
            <a:off x="759902" y="4076609"/>
            <a:ext cx="675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Alta" panose="00000500000000000000" pitchFamily="50" charset="0"/>
              </a:rPr>
              <a:t>The children eagerly </a:t>
            </a:r>
          </a:p>
        </p:txBody>
      </p:sp>
      <p:sp>
        <p:nvSpPr>
          <p:cNvPr id="21" name="unwrapped">
            <a:extLst>
              <a:ext uri="{FF2B5EF4-FFF2-40B4-BE49-F238E27FC236}">
                <a16:creationId xmlns:a16="http://schemas.microsoft.com/office/drawing/2014/main" id="{0E391828-89C2-4E37-AC74-0FB4E4656009}"/>
              </a:ext>
            </a:extLst>
          </p:cNvPr>
          <p:cNvSpPr/>
          <p:nvPr/>
        </p:nvSpPr>
        <p:spPr>
          <a:xfrm>
            <a:off x="955040" y="5006107"/>
            <a:ext cx="4340418" cy="929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unwrapped.</a:t>
            </a:r>
          </a:p>
        </p:txBody>
      </p:sp>
      <p:sp>
        <p:nvSpPr>
          <p:cNvPr id="23" name="autowrapped">
            <a:extLst>
              <a:ext uri="{FF2B5EF4-FFF2-40B4-BE49-F238E27FC236}">
                <a16:creationId xmlns:a16="http://schemas.microsoft.com/office/drawing/2014/main" id="{D6304845-975B-49E3-8F46-9ABAF78EA439}"/>
              </a:ext>
            </a:extLst>
          </p:cNvPr>
          <p:cNvSpPr/>
          <p:nvPr/>
        </p:nvSpPr>
        <p:spPr>
          <a:xfrm>
            <a:off x="6089870" y="4960407"/>
            <a:ext cx="4801649" cy="929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autowrapped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229FB3-CF85-484D-9E43-7DC4ED14C58F}"/>
              </a:ext>
            </a:extLst>
          </p:cNvPr>
          <p:cNvSpPr txBox="1"/>
          <p:nvPr/>
        </p:nvSpPr>
        <p:spPr>
          <a:xfrm>
            <a:off x="8676641" y="3995288"/>
            <a:ext cx="316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Alta" panose="00000500000000000000" pitchFamily="50" charset="0"/>
                <a:ea typeface="Calibri" panose="020F0502020204030204" pitchFamily="34" charset="0"/>
              </a:rPr>
              <a:t>their presents</a:t>
            </a:r>
            <a:r>
              <a:rPr lang="en-GB" sz="28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.</a:t>
            </a:r>
            <a:endParaRPr lang="en-GB" sz="2800" dirty="0">
              <a:latin typeface="OpenDyslexicAlta" panose="00000500000000000000" pitchFamily="50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BCB19E-69B7-497E-8A9B-5A908FD57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587" y="2559647"/>
            <a:ext cx="1364746" cy="134922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F3E4E6-41FD-453E-AE4B-956F6EE0C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586" y="5304367"/>
            <a:ext cx="1924157" cy="1349221"/>
          </a:xfrm>
          <a:prstGeom prst="rect">
            <a:avLst/>
          </a:prstGeom>
        </p:spPr>
      </p:pic>
      <p:sp>
        <p:nvSpPr>
          <p:cNvPr id="16" name="Star: 7 Points 15">
            <a:extLst>
              <a:ext uri="{FF2B5EF4-FFF2-40B4-BE49-F238E27FC236}">
                <a16:creationId xmlns:a16="http://schemas.microsoft.com/office/drawing/2014/main" id="{E092B212-B30A-4E67-9D10-19156CB34C6A}"/>
              </a:ext>
            </a:extLst>
          </p:cNvPr>
          <p:cNvSpPr/>
          <p:nvPr/>
        </p:nvSpPr>
        <p:spPr>
          <a:xfrm>
            <a:off x="5537201" y="3421269"/>
            <a:ext cx="1706880" cy="1087121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anose="00000500000000000000" pitchFamily="50" charset="0"/>
              </a:rPr>
              <a:t>Well done!</a:t>
            </a:r>
          </a:p>
        </p:txBody>
      </p:sp>
      <p:sp>
        <p:nvSpPr>
          <p:cNvPr id="18" name="Star: 7 Points 17">
            <a:extLst>
              <a:ext uri="{FF2B5EF4-FFF2-40B4-BE49-F238E27FC236}">
                <a16:creationId xmlns:a16="http://schemas.microsoft.com/office/drawing/2014/main" id="{4B3752F2-6F9F-47B6-9990-09783AA3518B}"/>
              </a:ext>
            </a:extLst>
          </p:cNvPr>
          <p:cNvSpPr/>
          <p:nvPr/>
        </p:nvSpPr>
        <p:spPr>
          <a:xfrm>
            <a:off x="493810" y="5568916"/>
            <a:ext cx="1706880" cy="1087121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anose="00000500000000000000" pitchFamily="50" charset="0"/>
              </a:rPr>
              <a:t>Well done!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A44A81-410D-468B-93FC-E72CCDDFAAC1}"/>
              </a:ext>
            </a:extLst>
          </p:cNvPr>
          <p:cNvSpPr/>
          <p:nvPr/>
        </p:nvSpPr>
        <p:spPr>
          <a:xfrm>
            <a:off x="253559" y="3452713"/>
            <a:ext cx="2187382" cy="612171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anose="00000500000000000000" pitchFamily="50" charset="0"/>
              </a:rPr>
              <a:t>Try again.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E0E765-FB68-4466-A330-A3B13368D3FC}"/>
              </a:ext>
            </a:extLst>
          </p:cNvPr>
          <p:cNvSpPr/>
          <p:nvPr/>
        </p:nvSpPr>
        <p:spPr>
          <a:xfrm>
            <a:off x="9650067" y="5744523"/>
            <a:ext cx="2187382" cy="612171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anose="00000500000000000000" pitchFamily="50" charset="0"/>
              </a:rPr>
              <a:t>Try again.</a:t>
            </a:r>
          </a:p>
        </p:txBody>
      </p:sp>
    </p:spTree>
    <p:extLst>
      <p:ext uri="{BB962C8B-B14F-4D97-AF65-F5344CB8AC3E}">
        <p14:creationId xmlns:p14="http://schemas.microsoft.com/office/powerpoint/2010/main" val="409873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2878D6-0823-4164-905C-88274C4DA4DB}"/>
              </a:ext>
            </a:extLst>
          </p:cNvPr>
          <p:cNvSpPr/>
          <p:nvPr/>
        </p:nvSpPr>
        <p:spPr>
          <a:xfrm>
            <a:off x="739582" y="479804"/>
            <a:ext cx="10700578" cy="962916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55326-0D77-445D-BBA0-BCBF5A543E9E}"/>
              </a:ext>
            </a:extLst>
          </p:cNvPr>
          <p:cNvSpPr txBox="1"/>
          <p:nvPr/>
        </p:nvSpPr>
        <p:spPr>
          <a:xfrm>
            <a:off x="955040" y="772160"/>
            <a:ext cx="1028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True or False?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4724AA-AA80-4565-8FC8-37B8BBFD246C}"/>
              </a:ext>
            </a:extLst>
          </p:cNvPr>
          <p:cNvSpPr/>
          <p:nvPr/>
        </p:nvSpPr>
        <p:spPr>
          <a:xfrm>
            <a:off x="284480" y="2022732"/>
            <a:ext cx="8493760" cy="3179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An autograph </a:t>
            </a:r>
            <a:r>
              <a:rPr lang="en-GB" sz="4800" dirty="0">
                <a:solidFill>
                  <a:schemeClr val="tx1"/>
                </a:solidFill>
                <a:latin typeface="OpenDyslexicAlta" panose="00000500000000000000" pitchFamily="50" charset="0"/>
                <a:ea typeface="Calibri" panose="020F0502020204030204" pitchFamily="34" charset="0"/>
              </a:rPr>
              <a:t>is </a:t>
            </a:r>
            <a:r>
              <a:rPr lang="en-GB" sz="4800" dirty="0">
                <a:solidFill>
                  <a:schemeClr val="tx1"/>
                </a:solidFill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written by someone about their own </a:t>
            </a:r>
            <a:r>
              <a:rPr lang="en-GB" sz="4800" dirty="0">
                <a:solidFill>
                  <a:schemeClr val="tx1"/>
                </a:solidFill>
                <a:latin typeface="OpenDyslexicAlta" panose="00000500000000000000" pitchFamily="50" charset="0"/>
                <a:ea typeface="Calibri" panose="020F0502020204030204" pitchFamily="34" charset="0"/>
              </a:rPr>
              <a:t>life</a:t>
            </a:r>
            <a:r>
              <a:rPr lang="en-GB" sz="4800" dirty="0">
                <a:solidFill>
                  <a:schemeClr val="tx1"/>
                </a:solidFill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.</a:t>
            </a:r>
            <a:endParaRPr lang="en-GB" sz="4800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9" name="true">
            <a:extLst>
              <a:ext uri="{FF2B5EF4-FFF2-40B4-BE49-F238E27FC236}">
                <a16:creationId xmlns:a16="http://schemas.microsoft.com/office/drawing/2014/main" id="{9F530661-F7AA-4F8E-85CB-B6F275C18EAA}"/>
              </a:ext>
            </a:extLst>
          </p:cNvPr>
          <p:cNvSpPr/>
          <p:nvPr/>
        </p:nvSpPr>
        <p:spPr>
          <a:xfrm>
            <a:off x="9103360" y="2022732"/>
            <a:ext cx="2560320" cy="1675508"/>
          </a:xfrm>
          <a:prstGeom prst="roundRect">
            <a:avLst/>
          </a:prstGeom>
          <a:solidFill>
            <a:srgbClr val="BF9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OpenDyslexicAlta" panose="00000500000000000000" pitchFamily="50" charset="0"/>
              </a:rPr>
              <a:t>TRUE</a:t>
            </a:r>
          </a:p>
        </p:txBody>
      </p:sp>
      <p:sp>
        <p:nvSpPr>
          <p:cNvPr id="11" name="false">
            <a:extLst>
              <a:ext uri="{FF2B5EF4-FFF2-40B4-BE49-F238E27FC236}">
                <a16:creationId xmlns:a16="http://schemas.microsoft.com/office/drawing/2014/main" id="{2287AEF1-506C-4C40-99F1-AFF7A6D97A54}"/>
              </a:ext>
            </a:extLst>
          </p:cNvPr>
          <p:cNvSpPr/>
          <p:nvPr/>
        </p:nvSpPr>
        <p:spPr>
          <a:xfrm>
            <a:off x="9103360" y="4278252"/>
            <a:ext cx="2560320" cy="1675508"/>
          </a:xfrm>
          <a:prstGeom prst="roundRect">
            <a:avLst/>
          </a:prstGeom>
          <a:solidFill>
            <a:srgbClr val="BF9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OpenDyslexicAlta" panose="00000500000000000000" pitchFamily="50" charset="0"/>
              </a:rPr>
              <a:t>FALSE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5D0AF5-F507-4778-9599-F99606AAF9E6}"/>
              </a:ext>
            </a:extLst>
          </p:cNvPr>
          <p:cNvSpPr/>
          <p:nvPr/>
        </p:nvSpPr>
        <p:spPr>
          <a:xfrm>
            <a:off x="3121053" y="4816578"/>
            <a:ext cx="3039938" cy="1675508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Try again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F285CF3-80FB-4C86-B530-2E0CFC177134}"/>
              </a:ext>
            </a:extLst>
          </p:cNvPr>
          <p:cNvSpPr/>
          <p:nvPr/>
        </p:nvSpPr>
        <p:spPr>
          <a:xfrm>
            <a:off x="3446173" y="4816578"/>
            <a:ext cx="3039938" cy="16755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20907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2878D6-0823-4164-905C-88274C4DA4DB}"/>
              </a:ext>
            </a:extLst>
          </p:cNvPr>
          <p:cNvSpPr/>
          <p:nvPr/>
        </p:nvSpPr>
        <p:spPr>
          <a:xfrm>
            <a:off x="739582" y="479804"/>
            <a:ext cx="10700578" cy="962916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55326-0D77-445D-BBA0-BCBF5A543E9E}"/>
              </a:ext>
            </a:extLst>
          </p:cNvPr>
          <p:cNvSpPr txBox="1"/>
          <p:nvPr/>
        </p:nvSpPr>
        <p:spPr>
          <a:xfrm>
            <a:off x="955040" y="772160"/>
            <a:ext cx="1028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True or False?</a:t>
            </a:r>
          </a:p>
        </p:txBody>
      </p:sp>
      <p:sp>
        <p:nvSpPr>
          <p:cNvPr id="9" name="true">
            <a:extLst>
              <a:ext uri="{FF2B5EF4-FFF2-40B4-BE49-F238E27FC236}">
                <a16:creationId xmlns:a16="http://schemas.microsoft.com/office/drawing/2014/main" id="{9F530661-F7AA-4F8E-85CB-B6F275C18EAA}"/>
              </a:ext>
            </a:extLst>
          </p:cNvPr>
          <p:cNvSpPr/>
          <p:nvPr/>
        </p:nvSpPr>
        <p:spPr>
          <a:xfrm>
            <a:off x="9103360" y="2022732"/>
            <a:ext cx="2560320" cy="1675508"/>
          </a:xfrm>
          <a:prstGeom prst="roundRect">
            <a:avLst/>
          </a:prstGeom>
          <a:solidFill>
            <a:srgbClr val="BF9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OpenDyslexicAlta" panose="00000500000000000000" pitchFamily="50" charset="0"/>
              </a:rPr>
              <a:t>TRUE</a:t>
            </a:r>
          </a:p>
        </p:txBody>
      </p:sp>
      <p:sp>
        <p:nvSpPr>
          <p:cNvPr id="11" name="false">
            <a:extLst>
              <a:ext uri="{FF2B5EF4-FFF2-40B4-BE49-F238E27FC236}">
                <a16:creationId xmlns:a16="http://schemas.microsoft.com/office/drawing/2014/main" id="{2287AEF1-506C-4C40-99F1-AFF7A6D97A54}"/>
              </a:ext>
            </a:extLst>
          </p:cNvPr>
          <p:cNvSpPr/>
          <p:nvPr/>
        </p:nvSpPr>
        <p:spPr>
          <a:xfrm>
            <a:off x="9103360" y="4278252"/>
            <a:ext cx="2560320" cy="1675508"/>
          </a:xfrm>
          <a:prstGeom prst="roundRect">
            <a:avLst/>
          </a:prstGeom>
          <a:solidFill>
            <a:srgbClr val="BF9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OpenDyslexicAlta" panose="00000500000000000000" pitchFamily="50" charset="0"/>
              </a:rPr>
              <a:t>FALSE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317230-36C8-4443-9E8F-0C5B24F53E64}"/>
              </a:ext>
            </a:extLst>
          </p:cNvPr>
          <p:cNvSpPr/>
          <p:nvPr/>
        </p:nvSpPr>
        <p:spPr>
          <a:xfrm>
            <a:off x="528320" y="2466085"/>
            <a:ext cx="7924800" cy="2654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OpenDyslexicAlta" panose="00000500000000000000" pitchFamily="50" charset="0"/>
              </a:rPr>
              <a:t>A supermarket is a large shop.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13E0C5-C04D-49DF-8619-FF5AB31BAFC5}"/>
              </a:ext>
            </a:extLst>
          </p:cNvPr>
          <p:cNvSpPr/>
          <p:nvPr/>
        </p:nvSpPr>
        <p:spPr>
          <a:xfrm>
            <a:off x="2970751" y="4702688"/>
            <a:ext cx="3039938" cy="1675508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Try again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E109E4-0FB1-4A36-A80F-8D581DEBB44B}"/>
              </a:ext>
            </a:extLst>
          </p:cNvPr>
          <p:cNvSpPr/>
          <p:nvPr/>
        </p:nvSpPr>
        <p:spPr>
          <a:xfrm>
            <a:off x="3446173" y="4702688"/>
            <a:ext cx="3039938" cy="16755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302899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2878D6-0823-4164-905C-88274C4DA4DB}"/>
              </a:ext>
            </a:extLst>
          </p:cNvPr>
          <p:cNvSpPr/>
          <p:nvPr/>
        </p:nvSpPr>
        <p:spPr>
          <a:xfrm>
            <a:off x="739582" y="479804"/>
            <a:ext cx="10700578" cy="962916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55326-0D77-445D-BBA0-BCBF5A543E9E}"/>
              </a:ext>
            </a:extLst>
          </p:cNvPr>
          <p:cNvSpPr txBox="1"/>
          <p:nvPr/>
        </p:nvSpPr>
        <p:spPr>
          <a:xfrm>
            <a:off x="955040" y="772160"/>
            <a:ext cx="1028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True or False?</a:t>
            </a:r>
          </a:p>
        </p:txBody>
      </p:sp>
      <p:sp>
        <p:nvSpPr>
          <p:cNvPr id="9" name="true">
            <a:extLst>
              <a:ext uri="{FF2B5EF4-FFF2-40B4-BE49-F238E27FC236}">
                <a16:creationId xmlns:a16="http://schemas.microsoft.com/office/drawing/2014/main" id="{9F530661-F7AA-4F8E-85CB-B6F275C18EAA}"/>
              </a:ext>
            </a:extLst>
          </p:cNvPr>
          <p:cNvSpPr/>
          <p:nvPr/>
        </p:nvSpPr>
        <p:spPr>
          <a:xfrm>
            <a:off x="9103360" y="2022732"/>
            <a:ext cx="2560320" cy="1675508"/>
          </a:xfrm>
          <a:prstGeom prst="roundRect">
            <a:avLst/>
          </a:prstGeom>
          <a:solidFill>
            <a:srgbClr val="BF9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OpenDyslexicAlta" panose="00000500000000000000" pitchFamily="50" charset="0"/>
              </a:rPr>
              <a:t>TRUE</a:t>
            </a:r>
          </a:p>
        </p:txBody>
      </p:sp>
      <p:sp>
        <p:nvSpPr>
          <p:cNvPr id="11" name="false">
            <a:extLst>
              <a:ext uri="{FF2B5EF4-FFF2-40B4-BE49-F238E27FC236}">
                <a16:creationId xmlns:a16="http://schemas.microsoft.com/office/drawing/2014/main" id="{2287AEF1-506C-4C40-99F1-AFF7A6D97A54}"/>
              </a:ext>
            </a:extLst>
          </p:cNvPr>
          <p:cNvSpPr/>
          <p:nvPr/>
        </p:nvSpPr>
        <p:spPr>
          <a:xfrm>
            <a:off x="9103360" y="4278252"/>
            <a:ext cx="2560320" cy="1675508"/>
          </a:xfrm>
          <a:prstGeom prst="roundRect">
            <a:avLst/>
          </a:prstGeom>
          <a:solidFill>
            <a:srgbClr val="BF9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OpenDyslexicAlta" panose="00000500000000000000" pitchFamily="50" charset="0"/>
              </a:rPr>
              <a:t>FALSE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8D772B-B0F2-492D-B5D7-F47EA809A940}"/>
              </a:ext>
            </a:extLst>
          </p:cNvPr>
          <p:cNvSpPr/>
          <p:nvPr/>
        </p:nvSpPr>
        <p:spPr>
          <a:xfrm>
            <a:off x="284480" y="2336736"/>
            <a:ext cx="8473440" cy="2779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OpenDyslexicAlta" panose="00000500000000000000" pitchFamily="50" charset="0"/>
              </a:rPr>
              <a:t>Antibacterial spray kills germs.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6FB10D-A0AF-4159-A204-C72AE0CB28F9}"/>
              </a:ext>
            </a:extLst>
          </p:cNvPr>
          <p:cNvSpPr/>
          <p:nvPr/>
        </p:nvSpPr>
        <p:spPr>
          <a:xfrm>
            <a:off x="2401791" y="4702688"/>
            <a:ext cx="3039938" cy="1675508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Try again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D461B2-3312-4C00-965D-2E33C1C11610}"/>
              </a:ext>
            </a:extLst>
          </p:cNvPr>
          <p:cNvSpPr/>
          <p:nvPr/>
        </p:nvSpPr>
        <p:spPr>
          <a:xfrm>
            <a:off x="2747231" y="4702688"/>
            <a:ext cx="3039938" cy="16755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OpenDyslexicAlta" panose="00000500000000000000" pitchFamily="50" charset="0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33871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F04AE9-E30B-46E8-85CA-06ACE9ECEAE4}"/>
              </a:ext>
            </a:extLst>
          </p:cNvPr>
          <p:cNvSpPr/>
          <p:nvPr/>
        </p:nvSpPr>
        <p:spPr>
          <a:xfrm>
            <a:off x="739582" y="479804"/>
            <a:ext cx="10700578" cy="962916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D6D04-CE7A-4DF9-A730-23E2FF536819}"/>
              </a:ext>
            </a:extLst>
          </p:cNvPr>
          <p:cNvSpPr txBox="1"/>
          <p:nvPr/>
        </p:nvSpPr>
        <p:spPr>
          <a:xfrm>
            <a:off x="955040" y="772160"/>
            <a:ext cx="1028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Identify the word with a prefix in these sentences.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C437B-A16B-4B1A-9206-7BA0C180D5B6}"/>
              </a:ext>
            </a:extLst>
          </p:cNvPr>
          <p:cNvSpPr txBox="1"/>
          <p:nvPr/>
        </p:nvSpPr>
        <p:spPr>
          <a:xfrm>
            <a:off x="955040" y="2092960"/>
            <a:ext cx="1028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The camera had an autofocus lens attached. </a:t>
            </a:r>
            <a:endParaRPr lang="en-GB" sz="3200" dirty="0">
              <a:latin typeface="OpenDyslexicAlta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B8997-215F-4DEA-87A3-86632C9610CA}"/>
              </a:ext>
            </a:extLst>
          </p:cNvPr>
          <p:cNvSpPr txBox="1"/>
          <p:nvPr/>
        </p:nvSpPr>
        <p:spPr>
          <a:xfrm>
            <a:off x="955040" y="3048000"/>
            <a:ext cx="1028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The rocket travelled at supersonic speed. </a:t>
            </a:r>
            <a:endParaRPr lang="en-GB" sz="3200" dirty="0">
              <a:latin typeface="OpenDyslexicAlta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4306-CCD5-4937-AD36-1BF156A93FC4}"/>
              </a:ext>
            </a:extLst>
          </p:cNvPr>
          <p:cNvSpPr txBox="1"/>
          <p:nvPr/>
        </p:nvSpPr>
        <p:spPr>
          <a:xfrm>
            <a:off x="948911" y="4003040"/>
            <a:ext cx="1028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anose="00000500000000000000" pitchFamily="50" charset="0"/>
              </a:rPr>
              <a:t>Mum put antifreeze on the car door.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7A7FB-CB20-4B7F-869B-596E5F44E8E8}"/>
              </a:ext>
            </a:extLst>
          </p:cNvPr>
          <p:cNvSpPr txBox="1"/>
          <p:nvPr/>
        </p:nvSpPr>
        <p:spPr>
          <a:xfrm>
            <a:off x="948911" y="4958080"/>
            <a:ext cx="1028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I asked the film star for his autograph. </a:t>
            </a:r>
            <a:endParaRPr lang="en-GB" sz="3200" dirty="0">
              <a:latin typeface="OpenDyslexicAlta" panose="000005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1D324F-BCEC-4019-B1E8-E37A701322A8}"/>
              </a:ext>
            </a:extLst>
          </p:cNvPr>
          <p:cNvSpPr txBox="1"/>
          <p:nvPr/>
        </p:nvSpPr>
        <p:spPr>
          <a:xfrm>
            <a:off x="948911" y="5793421"/>
            <a:ext cx="1028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/>
                <a:latin typeface="OpenDyslexicAlta" panose="00000500000000000000" pitchFamily="50" charset="0"/>
                <a:ea typeface="Calibri" panose="020F0502020204030204" pitchFamily="34" charset="0"/>
              </a:rPr>
              <a:t>Chen was unable to do his homework. </a:t>
            </a:r>
            <a:endParaRPr lang="en-GB" sz="3200" dirty="0">
              <a:latin typeface="OpenDyslexicAlt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shed theme">
  <a:themeElements>
    <a:clrScheme name="Spelling Sh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C33"/>
      </a:accent1>
      <a:accent2>
        <a:srgbClr val="209CEE"/>
      </a:accent2>
      <a:accent3>
        <a:srgbClr val="3273DC"/>
      </a:accent3>
      <a:accent4>
        <a:srgbClr val="48C774"/>
      </a:accent4>
      <a:accent5>
        <a:srgbClr val="FF3860"/>
      </a:accent5>
      <a:accent6>
        <a:srgbClr val="B5B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dshed theme" id="{B3FA6AC0-DFFF-4C29-B618-F0623823A7D5}" vid="{9695D27B-BF62-4032-B5AD-425CD739B4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edshed theme</Template>
  <TotalTime>3173</TotalTime>
  <Words>358</Words>
  <Application>Microsoft Office PowerPoint</Application>
  <PresentationFormat>Widescreen</PresentationFormat>
  <Paragraphs>83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Muli</vt:lpstr>
      <vt:lpstr>Arial</vt:lpstr>
      <vt:lpstr>Arial</vt:lpstr>
      <vt:lpstr>OpenDyslexicAlta</vt:lpstr>
      <vt:lpstr>Calibri</vt:lpstr>
      <vt:lpstr>Times New Roman</vt:lpstr>
      <vt:lpstr>OpenDyslexic</vt:lpstr>
      <vt:lpstr>edshed theme</vt:lpstr>
      <vt:lpstr>The prefixes super- anti- and auto-.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Smith</dc:creator>
  <cp:lastModifiedBy>Samantha Horsley</cp:lastModifiedBy>
  <cp:revision>259</cp:revision>
  <dcterms:created xsi:type="dcterms:W3CDTF">2020-05-04T22:11:17Z</dcterms:created>
  <dcterms:modified xsi:type="dcterms:W3CDTF">2021-02-09T18:24:09Z</dcterms:modified>
</cp:coreProperties>
</file>