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8c1bf91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8c1bf91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88c1bf914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88c1bf914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8c1bf914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8c1bf914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8c1bf914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8c1bf914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8c1bf914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8c1bf914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8c1bf91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8c1bf91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8c1bf914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8c1bf914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8c1bf914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8c1bf914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8c1bf914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8c1bf914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8c1bf914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8c1bf914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8c1bf914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8c1bf914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8c1bf914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88c1bf914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AD1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chools.ruthmiskin.com/training/view/rI8Fkv5V/0DqLvXkE" TargetMode="External"/><Relationship Id="rId4" Type="http://schemas.openxmlformats.org/officeDocument/2006/relationships/image" Target="../media/image7.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ruthmiskin.com/parents/" TargetMode="External"/><Relationship Id="rId4" Type="http://schemas.openxmlformats.org/officeDocument/2006/relationships/hyperlink" Target="https://www.facebook.com/miskin.education" TargetMode="External"/><Relationship Id="rId5" Type="http://schemas.openxmlformats.org/officeDocument/2006/relationships/hyperlink" Target="http://www.oxfordowl.co.uk/Reading/" TargetMode="External"/><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chools.ruthmiskin.com/training/view/p7EOyWBp/4wbOAoi1" TargetMode="External"/><Relationship Id="rId4" Type="http://schemas.openxmlformats.org/officeDocument/2006/relationships/image" Target="../media/image9.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36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Reading at Ellington Primary School</a:t>
            </a:r>
            <a:endParaRPr/>
          </a:p>
        </p:txBody>
      </p:sp>
      <p:sp>
        <p:nvSpPr>
          <p:cNvPr id="55" name="Google Shape;55;p13"/>
          <p:cNvSpPr txBox="1"/>
          <p:nvPr>
            <p:ph idx="1" type="subTitle"/>
          </p:nvPr>
        </p:nvSpPr>
        <p:spPr>
          <a:xfrm>
            <a:off x="311700" y="42705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i="1" lang="en-GB"/>
              <a:t>Early Years</a:t>
            </a:r>
            <a:endParaRPr i="1"/>
          </a:p>
          <a:p>
            <a:pPr indent="0" lvl="0" marL="0" rtl="0" algn="ctr">
              <a:spcBef>
                <a:spcPts val="0"/>
              </a:spcBef>
              <a:spcAft>
                <a:spcPts val="0"/>
              </a:spcAft>
              <a:buNone/>
            </a:pPr>
            <a:r>
              <a:rPr lang="en-GB"/>
              <a:t>Monday 9th October 2023</a:t>
            </a:r>
            <a:endParaRPr/>
          </a:p>
        </p:txBody>
      </p:sp>
      <p:pic>
        <p:nvPicPr>
          <p:cNvPr id="56" name="Google Shape;56;p13"/>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57" name="Google Shape;57;p13"/>
          <p:cNvPicPr preferRelativeResize="0"/>
          <p:nvPr/>
        </p:nvPicPr>
        <p:blipFill>
          <a:blip r:embed="rId4">
            <a:alphaModFix/>
          </a:blip>
          <a:stretch>
            <a:fillRect/>
          </a:stretch>
        </p:blipFill>
        <p:spPr>
          <a:xfrm>
            <a:off x="2486500" y="1958975"/>
            <a:ext cx="4324320" cy="220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a:hlinkClick r:id="rId3"/>
          </p:cNvPr>
          <p:cNvPicPr preferRelativeResize="0"/>
          <p:nvPr/>
        </p:nvPicPr>
        <p:blipFill>
          <a:blip r:embed="rId4">
            <a:alphaModFix/>
          </a:blip>
          <a:stretch>
            <a:fillRect/>
          </a:stretch>
        </p:blipFill>
        <p:spPr>
          <a:xfrm>
            <a:off x="152400" y="533400"/>
            <a:ext cx="8839200" cy="4139252"/>
          </a:xfrm>
          <a:prstGeom prst="rect">
            <a:avLst/>
          </a:prstGeom>
          <a:noFill/>
          <a:ln>
            <a:noFill/>
          </a:ln>
        </p:spPr>
      </p:pic>
      <p:pic>
        <p:nvPicPr>
          <p:cNvPr id="122" name="Google Shape;122;p22"/>
          <p:cNvPicPr preferRelativeResize="0"/>
          <p:nvPr/>
        </p:nvPicPr>
        <p:blipFill>
          <a:blip r:embed="rId5">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If books are lost, this comes at a great expense to the school. Therefore, the following charges will be applied: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Reading record - £1</a:t>
            </a:r>
            <a:endParaRPr/>
          </a:p>
          <a:p>
            <a:pPr indent="0" lvl="0" marL="0" rtl="0" algn="ctr">
              <a:spcBef>
                <a:spcPts val="0"/>
              </a:spcBef>
              <a:spcAft>
                <a:spcPts val="0"/>
              </a:spcAft>
              <a:buNone/>
            </a:pPr>
            <a:r>
              <a:rPr lang="en-GB"/>
              <a:t>Reading book - £5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nvSpPr>
        <p:spPr>
          <a:xfrm>
            <a:off x="240900" y="506950"/>
            <a:ext cx="8662200" cy="4305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3200">
                <a:solidFill>
                  <a:srgbClr val="5A5A5A"/>
                </a:solidFill>
              </a:rPr>
              <a:t>Ruth Miskin Parents’ Page:</a:t>
            </a:r>
            <a:endParaRPr sz="3200">
              <a:solidFill>
                <a:srgbClr val="5A5A5A"/>
              </a:solidFill>
            </a:endParaRPr>
          </a:p>
          <a:p>
            <a:pPr indent="0" lvl="0" marL="0" rtl="0" algn="l">
              <a:lnSpc>
                <a:spcPct val="90000"/>
              </a:lnSpc>
              <a:spcBef>
                <a:spcPts val="640"/>
              </a:spcBef>
              <a:spcAft>
                <a:spcPts val="0"/>
              </a:spcAft>
              <a:buNone/>
            </a:pPr>
            <a:r>
              <a:rPr lang="en-GB" sz="3200" u="sng">
                <a:solidFill>
                  <a:srgbClr val="CF9C00"/>
                </a:solidFill>
                <a:hlinkClick r:id="rId3">
                  <a:extLst>
                    <a:ext uri="{A12FA001-AC4F-418D-AE19-62706E023703}">
                      <ahyp:hlinkClr val="tx"/>
                    </a:ext>
                  </a:extLst>
                </a:hlinkClick>
              </a:rPr>
              <a:t>https://www.ruthmiskin.com/parents/</a:t>
            </a:r>
            <a:endParaRPr sz="3200">
              <a:solidFill>
                <a:srgbClr val="5A5A5A"/>
              </a:solidFill>
            </a:endParaRPr>
          </a:p>
          <a:p>
            <a:pPr indent="0" lvl="0" marL="0" rtl="0" algn="l">
              <a:lnSpc>
                <a:spcPct val="90000"/>
              </a:lnSpc>
              <a:spcBef>
                <a:spcPts val="640"/>
              </a:spcBef>
              <a:spcAft>
                <a:spcPts val="0"/>
              </a:spcAft>
              <a:buNone/>
            </a:pPr>
            <a:r>
              <a:t/>
            </a:r>
            <a:endParaRPr sz="3200">
              <a:solidFill>
                <a:srgbClr val="5A5A5A"/>
              </a:solidFill>
            </a:endParaRPr>
          </a:p>
          <a:p>
            <a:pPr indent="0" lvl="0" marL="0" rtl="0" algn="l">
              <a:lnSpc>
                <a:spcPct val="90000"/>
              </a:lnSpc>
              <a:spcBef>
                <a:spcPts val="640"/>
              </a:spcBef>
              <a:spcAft>
                <a:spcPts val="0"/>
              </a:spcAft>
              <a:buNone/>
            </a:pPr>
            <a:r>
              <a:rPr lang="en-GB" sz="3200">
                <a:solidFill>
                  <a:srgbClr val="5A5A5A"/>
                </a:solidFill>
              </a:rPr>
              <a:t>Ruth Miskin Facebook:</a:t>
            </a:r>
            <a:endParaRPr sz="3200">
              <a:solidFill>
                <a:srgbClr val="5A5A5A"/>
              </a:solidFill>
            </a:endParaRPr>
          </a:p>
          <a:p>
            <a:pPr indent="0" lvl="0" marL="0" rtl="0" algn="l">
              <a:lnSpc>
                <a:spcPct val="90000"/>
              </a:lnSpc>
              <a:spcBef>
                <a:spcPts val="640"/>
              </a:spcBef>
              <a:spcAft>
                <a:spcPts val="0"/>
              </a:spcAft>
              <a:buNone/>
            </a:pPr>
            <a:r>
              <a:rPr lang="en-GB" sz="3200" u="sng">
                <a:solidFill>
                  <a:srgbClr val="CF9C00"/>
                </a:solidFill>
                <a:hlinkClick r:id="rId4">
                  <a:extLst>
                    <a:ext uri="{A12FA001-AC4F-418D-AE19-62706E023703}">
                      <ahyp:hlinkClr val="tx"/>
                    </a:ext>
                  </a:extLst>
                </a:hlinkClick>
              </a:rPr>
              <a:t>https://www.facebook.com/miskin.education</a:t>
            </a:r>
            <a:endParaRPr sz="3200">
              <a:solidFill>
                <a:srgbClr val="5A5A5A"/>
              </a:solidFill>
            </a:endParaRPr>
          </a:p>
          <a:p>
            <a:pPr indent="0" lvl="0" marL="0" rtl="0" algn="l">
              <a:lnSpc>
                <a:spcPct val="90000"/>
              </a:lnSpc>
              <a:spcBef>
                <a:spcPts val="640"/>
              </a:spcBef>
              <a:spcAft>
                <a:spcPts val="0"/>
              </a:spcAft>
              <a:buNone/>
            </a:pPr>
            <a:r>
              <a:t/>
            </a:r>
            <a:endParaRPr sz="3200">
              <a:solidFill>
                <a:srgbClr val="5A5A5A"/>
              </a:solidFill>
            </a:endParaRPr>
          </a:p>
          <a:p>
            <a:pPr indent="0" lvl="0" marL="0" rtl="0" algn="l">
              <a:lnSpc>
                <a:spcPct val="90000"/>
              </a:lnSpc>
              <a:spcBef>
                <a:spcPts val="640"/>
              </a:spcBef>
              <a:spcAft>
                <a:spcPts val="0"/>
              </a:spcAft>
              <a:buNone/>
            </a:pPr>
            <a:r>
              <a:rPr lang="en-GB" sz="3200">
                <a:solidFill>
                  <a:srgbClr val="5A5A5A"/>
                </a:solidFill>
              </a:rPr>
              <a:t>Free e-books for home reading:</a:t>
            </a:r>
            <a:endParaRPr sz="3200">
              <a:solidFill>
                <a:srgbClr val="5A5A5A"/>
              </a:solidFill>
            </a:endParaRPr>
          </a:p>
          <a:p>
            <a:pPr indent="0" lvl="0" marL="0" rtl="0" algn="l">
              <a:lnSpc>
                <a:spcPct val="90000"/>
              </a:lnSpc>
              <a:spcBef>
                <a:spcPts val="640"/>
              </a:spcBef>
              <a:spcAft>
                <a:spcPts val="0"/>
              </a:spcAft>
              <a:buNone/>
            </a:pPr>
            <a:r>
              <a:rPr lang="en-GB" sz="3200" u="sng">
                <a:solidFill>
                  <a:srgbClr val="CF9C00"/>
                </a:solidFill>
                <a:hlinkClick r:id="rId5">
                  <a:extLst>
                    <a:ext uri="{A12FA001-AC4F-418D-AE19-62706E023703}">
                      <ahyp:hlinkClr val="tx"/>
                    </a:ext>
                  </a:extLst>
                </a:hlinkClick>
              </a:rPr>
              <a:t>http://www.oxfordowl.co.uk/Reading/</a:t>
            </a:r>
            <a:endParaRPr/>
          </a:p>
        </p:txBody>
      </p:sp>
      <p:pic>
        <p:nvPicPr>
          <p:cNvPr id="133" name="Google Shape;133;p24"/>
          <p:cNvPicPr preferRelativeResize="0"/>
          <p:nvPr/>
        </p:nvPicPr>
        <p:blipFill>
          <a:blip r:embed="rId6">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2228850" y="152400"/>
            <a:ext cx="4838701"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What have I just seen?</a:t>
            </a:r>
            <a:endParaRPr b="1"/>
          </a:p>
        </p:txBody>
      </p:sp>
      <p:sp>
        <p:nvSpPr>
          <p:cNvPr id="63" name="Google Shape;63;p14"/>
          <p:cNvSpPr txBox="1"/>
          <p:nvPr>
            <p:ph idx="1" type="body"/>
          </p:nvPr>
        </p:nvSpPr>
        <p:spPr>
          <a:xfrm>
            <a:off x="311700" y="1152475"/>
            <a:ext cx="76218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a:t>Nursery - </a:t>
            </a:r>
            <a:r>
              <a:rPr lang="en-GB"/>
              <a:t>Storytime to encourage </a:t>
            </a:r>
            <a:r>
              <a:rPr lang="en-GB"/>
              <a:t>reading</a:t>
            </a:r>
            <a:r>
              <a:rPr lang="en-GB"/>
              <a:t> for pleasure and opportunities for word and sound reading in our continuous provision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t>Reception - </a:t>
            </a:r>
            <a:r>
              <a:rPr lang="en-GB"/>
              <a:t>An example of how your children have been formally introduced to RWI phonics using the Set 1 sounds (1 letter, 1 sound). They will soon be assessed and will start attending a more </a:t>
            </a:r>
            <a:r>
              <a:rPr lang="en-GB"/>
              <a:t>specific</a:t>
            </a:r>
            <a:r>
              <a:rPr lang="en-GB"/>
              <a:t> group that will target their needs in order to make progress.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In Early Years, we have constant opportunities to access stories, reading, sounds and words.</a:t>
            </a:r>
            <a:endParaRPr/>
          </a:p>
        </p:txBody>
      </p:sp>
      <p:pic>
        <p:nvPicPr>
          <p:cNvPr id="64" name="Google Shape;64;p14"/>
          <p:cNvPicPr preferRelativeResize="0"/>
          <p:nvPr/>
        </p:nvPicPr>
        <p:blipFill>
          <a:blip r:embed="rId3">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5A5A5A"/>
              </a:buClr>
              <a:buSzPts val="3200"/>
              <a:buFont typeface="Arial"/>
              <a:buNone/>
            </a:pPr>
            <a:r>
              <a:rPr lang="en-GB" sz="3200">
                <a:solidFill>
                  <a:srgbClr val="5A5A5A"/>
                </a:solidFill>
              </a:rPr>
              <a:t>Teach a child to read and keep that child reading and we will change everything.</a:t>
            </a:r>
            <a:endParaRPr sz="3200">
              <a:solidFill>
                <a:srgbClr val="5A5A5A"/>
              </a:solidFill>
            </a:endParaRPr>
          </a:p>
          <a:p>
            <a:pPr indent="0" lvl="0" marL="0" rtl="0" algn="l">
              <a:lnSpc>
                <a:spcPct val="90000"/>
              </a:lnSpc>
              <a:spcBef>
                <a:spcPts val="640"/>
              </a:spcBef>
              <a:spcAft>
                <a:spcPts val="0"/>
              </a:spcAft>
              <a:buClr>
                <a:schemeClr val="dk1"/>
              </a:buClr>
              <a:buFont typeface="Arial"/>
              <a:buNone/>
            </a:pPr>
            <a:r>
              <a:t/>
            </a:r>
            <a:endParaRPr sz="3200">
              <a:solidFill>
                <a:srgbClr val="5A5A5A"/>
              </a:solidFill>
            </a:endParaRPr>
          </a:p>
          <a:p>
            <a:pPr indent="0" lvl="0" marL="0" rtl="0" algn="l">
              <a:lnSpc>
                <a:spcPct val="90000"/>
              </a:lnSpc>
              <a:spcBef>
                <a:spcPts val="640"/>
              </a:spcBef>
              <a:spcAft>
                <a:spcPts val="0"/>
              </a:spcAft>
              <a:buNone/>
            </a:pPr>
            <a:r>
              <a:rPr b="1" lang="en-GB" sz="3200">
                <a:solidFill>
                  <a:srgbClr val="5A5A5A"/>
                </a:solidFill>
              </a:rPr>
              <a:t>And I mean everything.</a:t>
            </a:r>
            <a:endParaRPr b="1" sz="3200">
              <a:solidFill>
                <a:srgbClr val="5A5A5A"/>
              </a:solidFill>
            </a:endParaRPr>
          </a:p>
          <a:p>
            <a:pPr indent="0" lvl="0" marL="0" rtl="0" algn="r">
              <a:lnSpc>
                <a:spcPct val="90000"/>
              </a:lnSpc>
              <a:spcBef>
                <a:spcPts val="360"/>
              </a:spcBef>
              <a:spcAft>
                <a:spcPts val="0"/>
              </a:spcAft>
              <a:buClr>
                <a:srgbClr val="5A5A5A"/>
              </a:buClr>
              <a:buSzPts val="1800"/>
              <a:buFont typeface="Arial"/>
              <a:buNone/>
            </a:pPr>
            <a:r>
              <a:rPr i="1" lang="en-GB">
                <a:solidFill>
                  <a:srgbClr val="5A5A5A"/>
                </a:solidFill>
              </a:rPr>
              <a:t>Jeanette Winterson</a:t>
            </a:r>
            <a:endParaRPr b="1" i="1">
              <a:solidFill>
                <a:srgbClr val="FFC000"/>
              </a:solidFill>
            </a:endParaRPr>
          </a:p>
          <a:p>
            <a:pPr indent="0" lvl="0" marL="0" rtl="0" algn="l">
              <a:lnSpc>
                <a:spcPct val="90000"/>
              </a:lnSpc>
              <a:spcBef>
                <a:spcPts val="640"/>
              </a:spcBef>
              <a:spcAft>
                <a:spcPts val="0"/>
              </a:spcAft>
              <a:buClr>
                <a:srgbClr val="5A5A5A"/>
              </a:buClr>
              <a:buSzPts val="3200"/>
              <a:buFont typeface="Arial"/>
              <a:buNone/>
            </a:pPr>
            <a:r>
              <a:t/>
            </a:r>
            <a:endParaRPr b="1" sz="3200">
              <a:solidFill>
                <a:srgbClr val="5A5A5A"/>
              </a:solidFill>
            </a:endParaRPr>
          </a:p>
        </p:txBody>
      </p:sp>
      <p:pic>
        <p:nvPicPr>
          <p:cNvPr id="71" name="Google Shape;71;p15"/>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72" name="Google Shape;72;p15"/>
          <p:cNvPicPr preferRelativeResize="0"/>
          <p:nvPr/>
        </p:nvPicPr>
        <p:blipFill>
          <a:blip r:embed="rId4">
            <a:alphaModFix/>
          </a:blip>
          <a:stretch>
            <a:fillRect/>
          </a:stretch>
        </p:blipFill>
        <p:spPr>
          <a:xfrm>
            <a:off x="5514950" y="3963350"/>
            <a:ext cx="3552851" cy="110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5A5A5A"/>
              </a:buClr>
              <a:buSzPts val="3200"/>
              <a:buChar char="•"/>
            </a:pPr>
            <a:r>
              <a:rPr lang="en-GB" sz="3200">
                <a:solidFill>
                  <a:srgbClr val="5A5A5A"/>
                </a:solidFill>
              </a:rPr>
              <a:t>44 sounds</a:t>
            </a:r>
            <a:endParaRPr sz="3200">
              <a:solidFill>
                <a:srgbClr val="5A5A5A"/>
              </a:solidFill>
            </a:endParaRPr>
          </a:p>
          <a:p>
            <a:pPr indent="-457200" lvl="0" marL="457200" rtl="0" algn="l">
              <a:lnSpc>
                <a:spcPct val="90000"/>
              </a:lnSpc>
              <a:spcBef>
                <a:spcPts val="640"/>
              </a:spcBef>
              <a:spcAft>
                <a:spcPts val="0"/>
              </a:spcAft>
              <a:buClr>
                <a:srgbClr val="5A5A5A"/>
              </a:buClr>
              <a:buSzPts val="3200"/>
              <a:buChar char="•"/>
            </a:pPr>
            <a:r>
              <a:rPr lang="en-GB" sz="3200">
                <a:solidFill>
                  <a:srgbClr val="5A5A5A"/>
                </a:solidFill>
              </a:rPr>
              <a:t>26 letters</a:t>
            </a:r>
            <a:endParaRPr sz="3200">
              <a:solidFill>
                <a:srgbClr val="5A5A5A"/>
              </a:solidFill>
            </a:endParaRPr>
          </a:p>
          <a:p>
            <a:pPr indent="-457200" lvl="0" marL="457200" rtl="0" algn="l">
              <a:lnSpc>
                <a:spcPct val="90000"/>
              </a:lnSpc>
              <a:spcBef>
                <a:spcPts val="640"/>
              </a:spcBef>
              <a:spcAft>
                <a:spcPts val="0"/>
              </a:spcAft>
              <a:buClr>
                <a:srgbClr val="5A5A5A"/>
              </a:buClr>
              <a:buSzPts val="3200"/>
              <a:buChar char="•"/>
            </a:pPr>
            <a:r>
              <a:rPr lang="en-GB" sz="3200">
                <a:solidFill>
                  <a:srgbClr val="5A5A5A"/>
                </a:solidFill>
              </a:rPr>
              <a:t>Over 150+ graphemes (letter combinations)</a:t>
            </a:r>
            <a:endParaRPr sz="3200">
              <a:solidFill>
                <a:srgbClr val="5A5A5A"/>
              </a:solidFill>
            </a:endParaRPr>
          </a:p>
          <a:p>
            <a:pPr indent="-254000" lvl="0" marL="457200" rtl="0" algn="l">
              <a:lnSpc>
                <a:spcPct val="90000"/>
              </a:lnSpc>
              <a:spcBef>
                <a:spcPts val="640"/>
              </a:spcBef>
              <a:spcAft>
                <a:spcPts val="0"/>
              </a:spcAft>
              <a:buClr>
                <a:srgbClr val="5A5A5A"/>
              </a:buClr>
              <a:buSzPts val="3200"/>
              <a:buFont typeface="Arial"/>
              <a:buNone/>
            </a:pPr>
            <a:r>
              <a:t/>
            </a:r>
            <a:endParaRPr sz="3200">
              <a:solidFill>
                <a:srgbClr val="5A5A5A"/>
              </a:solidFill>
            </a:endParaRPr>
          </a:p>
          <a:p>
            <a:pPr indent="0" lvl="0" marL="0" rtl="0" algn="l">
              <a:lnSpc>
                <a:spcPct val="90000"/>
              </a:lnSpc>
              <a:spcBef>
                <a:spcPts val="640"/>
              </a:spcBef>
              <a:spcAft>
                <a:spcPts val="0"/>
              </a:spcAft>
              <a:buClr>
                <a:schemeClr val="dk1"/>
              </a:buClr>
              <a:buFont typeface="Arial"/>
              <a:buNone/>
            </a:pPr>
            <a:r>
              <a:rPr lang="en-GB" sz="3200">
                <a:solidFill>
                  <a:srgbClr val="5A5A5A"/>
                </a:solidFill>
              </a:rPr>
              <a:t>One of the most complex alphabetic codes in the world.</a:t>
            </a:r>
            <a:endParaRPr sz="3200">
              <a:solidFill>
                <a:srgbClr val="5A5A5A"/>
              </a:solidFill>
            </a:endParaRPr>
          </a:p>
        </p:txBody>
      </p:sp>
      <p:pic>
        <p:nvPicPr>
          <p:cNvPr id="79" name="Google Shape;79;p16"/>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80" name="Google Shape;80;p16"/>
          <p:cNvPicPr preferRelativeResize="0"/>
          <p:nvPr/>
        </p:nvPicPr>
        <p:blipFill>
          <a:blip r:embed="rId4">
            <a:alphaModFix/>
          </a:blip>
          <a:stretch>
            <a:fillRect/>
          </a:stretch>
        </p:blipFill>
        <p:spPr>
          <a:xfrm>
            <a:off x="5514950" y="3963350"/>
            <a:ext cx="3552851" cy="110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86" name="Google Shape;86;p17"/>
          <p:cNvSpPr txBox="1"/>
          <p:nvPr>
            <p:ph idx="1" type="body"/>
          </p:nvPr>
        </p:nvSpPr>
        <p:spPr>
          <a:xfrm>
            <a:off x="206075" y="1017725"/>
            <a:ext cx="6132600" cy="3416400"/>
          </a:xfrm>
          <a:prstGeom prst="rect">
            <a:avLst/>
          </a:prstGeom>
        </p:spPr>
        <p:txBody>
          <a:bodyPr anchorCtr="0" anchor="t" bIns="91425" lIns="91425" spcFirstLastPara="1" rIns="91425" wrap="square" tIns="91425">
            <a:normAutofit/>
          </a:bodyPr>
          <a:lstStyle/>
          <a:p>
            <a:pPr indent="-412750" lvl="0" marL="457200" rtl="0" algn="l">
              <a:lnSpc>
                <a:spcPct val="90000"/>
              </a:lnSpc>
              <a:spcBef>
                <a:spcPts val="0"/>
              </a:spcBef>
              <a:spcAft>
                <a:spcPts val="0"/>
              </a:spcAft>
              <a:buClr>
                <a:srgbClr val="5A5A5A"/>
              </a:buClr>
              <a:buSzPts val="2500"/>
              <a:buChar char="•"/>
            </a:pPr>
            <a:r>
              <a:rPr lang="en-GB" sz="2500">
                <a:solidFill>
                  <a:srgbClr val="5A5A5A"/>
                </a:solidFill>
              </a:rPr>
              <a:t>Group children by phonic stages.</a:t>
            </a:r>
            <a:endParaRPr sz="2500">
              <a:solidFill>
                <a:srgbClr val="5A5A5A"/>
              </a:solidFill>
            </a:endParaRPr>
          </a:p>
          <a:p>
            <a:pPr indent="-412750" lvl="0" marL="457200" rtl="0" algn="l">
              <a:lnSpc>
                <a:spcPct val="90000"/>
              </a:lnSpc>
              <a:spcBef>
                <a:spcPts val="640"/>
              </a:spcBef>
              <a:spcAft>
                <a:spcPts val="0"/>
              </a:spcAft>
              <a:buClr>
                <a:srgbClr val="5A5A5A"/>
              </a:buClr>
              <a:buSzPts val="2500"/>
              <a:buChar char="•"/>
            </a:pPr>
            <a:r>
              <a:rPr lang="en-GB" sz="2500">
                <a:solidFill>
                  <a:srgbClr val="5A5A5A"/>
                </a:solidFill>
              </a:rPr>
              <a:t>Teach to the group’s challenge level.</a:t>
            </a:r>
            <a:endParaRPr sz="2500">
              <a:solidFill>
                <a:srgbClr val="5A5A5A"/>
              </a:solidFill>
            </a:endParaRPr>
          </a:p>
          <a:p>
            <a:pPr indent="-412750" lvl="0" marL="457200" rtl="0" algn="l">
              <a:lnSpc>
                <a:spcPct val="90000"/>
              </a:lnSpc>
              <a:spcBef>
                <a:spcPts val="640"/>
              </a:spcBef>
              <a:spcAft>
                <a:spcPts val="0"/>
              </a:spcAft>
              <a:buClr>
                <a:srgbClr val="5A5A5A"/>
              </a:buClr>
              <a:buSzPts val="2500"/>
              <a:buChar char="•"/>
            </a:pPr>
            <a:r>
              <a:rPr lang="en-GB" sz="2500">
                <a:solidFill>
                  <a:srgbClr val="5A5A5A"/>
                </a:solidFill>
              </a:rPr>
              <a:t>Re-assess all children every half term.</a:t>
            </a:r>
            <a:endParaRPr sz="2500">
              <a:solidFill>
                <a:srgbClr val="5A5A5A"/>
              </a:solidFill>
            </a:endParaRPr>
          </a:p>
        </p:txBody>
      </p:sp>
      <p:pic>
        <p:nvPicPr>
          <p:cNvPr id="87" name="Google Shape;87;p17"/>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descr="Simple_Speed_Sounds_Chart.pdf" id="88" name="Google Shape;88;p17"/>
          <p:cNvPicPr preferRelativeResize="0"/>
          <p:nvPr/>
        </p:nvPicPr>
        <p:blipFill rotWithShape="1">
          <a:blip r:embed="rId4">
            <a:alphaModFix/>
          </a:blip>
          <a:srcRect b="44252" l="-233" r="2796" t="6871"/>
          <a:stretch/>
        </p:blipFill>
        <p:spPr>
          <a:xfrm>
            <a:off x="364800" y="2512825"/>
            <a:ext cx="3491400" cy="2478275"/>
          </a:xfrm>
          <a:prstGeom prst="rect">
            <a:avLst/>
          </a:prstGeom>
          <a:noFill/>
          <a:ln>
            <a:noFill/>
          </a:ln>
        </p:spPr>
      </p:pic>
      <p:pic>
        <p:nvPicPr>
          <p:cNvPr descr="Complex_Speed_Sounds_Chart.pdf" id="89" name="Google Shape;89;p17"/>
          <p:cNvPicPr preferRelativeResize="0"/>
          <p:nvPr/>
        </p:nvPicPr>
        <p:blipFill rotWithShape="1">
          <a:blip r:embed="rId5">
            <a:alphaModFix/>
          </a:blip>
          <a:srcRect b="12960" l="4071" r="8736" t="7912"/>
          <a:stretch/>
        </p:blipFill>
        <p:spPr>
          <a:xfrm>
            <a:off x="6338675" y="1568600"/>
            <a:ext cx="2719226" cy="349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Why Read, Write, Inc Phonics?</a:t>
            </a:r>
            <a:endParaRPr b="1"/>
          </a:p>
          <a:p>
            <a:pPr indent="0" lvl="0" marL="0" rtl="0" algn="l">
              <a:spcBef>
                <a:spcPts val="0"/>
              </a:spcBef>
              <a:spcAft>
                <a:spcPts val="0"/>
              </a:spcAft>
              <a:buNone/>
            </a:pPr>
            <a:r>
              <a:t/>
            </a:r>
            <a:endParaRPr/>
          </a:p>
        </p:txBody>
      </p:sp>
      <p:pic>
        <p:nvPicPr>
          <p:cNvPr id="95" name="Google Shape;95;p18"/>
          <p:cNvPicPr preferRelativeResize="0"/>
          <p:nvPr/>
        </p:nvPicPr>
        <p:blipFill>
          <a:blip r:embed="rId3">
            <a:alphaModFix/>
          </a:blip>
          <a:stretch>
            <a:fillRect/>
          </a:stretch>
        </p:blipFill>
        <p:spPr>
          <a:xfrm>
            <a:off x="738525" y="1138450"/>
            <a:ext cx="7139189" cy="3820975"/>
          </a:xfrm>
          <a:prstGeom prst="rect">
            <a:avLst/>
          </a:prstGeom>
          <a:noFill/>
          <a:ln>
            <a:noFill/>
          </a:ln>
        </p:spPr>
      </p:pic>
      <p:pic>
        <p:nvPicPr>
          <p:cNvPr id="96" name="Google Shape;96;p18"/>
          <p:cNvPicPr preferRelativeResize="0"/>
          <p:nvPr/>
        </p:nvPicPr>
        <p:blipFill>
          <a:blip r:embed="rId4">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to your child?</a:t>
            </a:r>
            <a:endParaRPr b="1"/>
          </a:p>
        </p:txBody>
      </p:sp>
      <p:sp>
        <p:nvSpPr>
          <p:cNvPr id="102" name="Google Shape;102;p19"/>
          <p:cNvSpPr txBox="1"/>
          <p:nvPr>
            <p:ph idx="1" type="body"/>
          </p:nvPr>
        </p:nvSpPr>
        <p:spPr>
          <a:xfrm>
            <a:off x="128525" y="1228675"/>
            <a:ext cx="8935200" cy="3899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A study says parents who read to their children are not only strengthening their bond but also increasing their chances at school. The study shows that kids who are read one short book a day enter their first school years hearing almost 300,000 more words than those whose parents didn’t read to them at all. Of course, when parents read more than one book, the number increases again; five books per day increases their vocabulary by 1.4 million words!</a:t>
            </a:r>
            <a:endParaRPr/>
          </a:p>
          <a:p>
            <a:pPr indent="0" lvl="0" marL="0" rtl="0" algn="l">
              <a:spcBef>
                <a:spcPts val="1200"/>
              </a:spcBef>
              <a:spcAft>
                <a:spcPts val="0"/>
              </a:spcAft>
              <a:buNone/>
            </a:pPr>
            <a:r>
              <a:rPr lang="en-GB"/>
              <a:t>Never read to - 4,662 words</a:t>
            </a:r>
            <a:endParaRPr/>
          </a:p>
          <a:p>
            <a:pPr indent="0" lvl="0" marL="0" rtl="0" algn="l">
              <a:spcBef>
                <a:spcPts val="1200"/>
              </a:spcBef>
              <a:spcAft>
                <a:spcPts val="0"/>
              </a:spcAft>
              <a:buNone/>
            </a:pPr>
            <a:r>
              <a:rPr lang="en-GB"/>
              <a:t>1-2 times per week - 63,570 words</a:t>
            </a:r>
            <a:endParaRPr/>
          </a:p>
          <a:p>
            <a:pPr indent="0" lvl="0" marL="0" rtl="0" algn="l">
              <a:spcBef>
                <a:spcPts val="1200"/>
              </a:spcBef>
              <a:spcAft>
                <a:spcPts val="0"/>
              </a:spcAft>
              <a:buNone/>
            </a:pPr>
            <a:r>
              <a:rPr lang="en-GB"/>
              <a:t>3-5 times per week-  169,520 words</a:t>
            </a:r>
            <a:endParaRPr/>
          </a:p>
          <a:p>
            <a:pPr indent="0" lvl="0" marL="0" rtl="0" algn="l">
              <a:spcBef>
                <a:spcPts val="1200"/>
              </a:spcBef>
              <a:spcAft>
                <a:spcPts val="0"/>
              </a:spcAft>
              <a:buNone/>
            </a:pPr>
            <a:r>
              <a:rPr lang="en-GB"/>
              <a:t>Daily - 296,660 words</a:t>
            </a:r>
            <a:endParaRPr/>
          </a:p>
          <a:p>
            <a:pPr indent="0" lvl="0" marL="0" rtl="0" algn="l">
              <a:spcBef>
                <a:spcPts val="1200"/>
              </a:spcBef>
              <a:spcAft>
                <a:spcPts val="1200"/>
              </a:spcAft>
              <a:buNone/>
            </a:pPr>
            <a:r>
              <a:rPr lang="en-GB"/>
              <a:t>Five books a day - 1,483,300 words.</a:t>
            </a:r>
            <a:endParaRPr/>
          </a:p>
        </p:txBody>
      </p:sp>
      <p:pic>
        <p:nvPicPr>
          <p:cNvPr id="103" name="Google Shape;103;p19"/>
          <p:cNvPicPr preferRelativeResize="0"/>
          <p:nvPr/>
        </p:nvPicPr>
        <p:blipFill>
          <a:blip r:embed="rId3">
            <a:alphaModFix/>
          </a:blip>
          <a:stretch>
            <a:fillRect/>
          </a:stretch>
        </p:blipFill>
        <p:spPr>
          <a:xfrm>
            <a:off x="8021300" y="112725"/>
            <a:ext cx="970300" cy="119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Home Reading</a:t>
            </a:r>
            <a:endParaRPr b="1"/>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GB" sz="2200"/>
              <a:t>Reading for pleasure books</a:t>
            </a:r>
            <a:endParaRPr sz="2200"/>
          </a:p>
          <a:p>
            <a:pPr indent="-368300" lvl="0" marL="457200" rtl="0" algn="l">
              <a:spcBef>
                <a:spcPts val="0"/>
              </a:spcBef>
              <a:spcAft>
                <a:spcPts val="0"/>
              </a:spcAft>
              <a:buSzPts val="2200"/>
              <a:buChar char="●"/>
            </a:pPr>
            <a:r>
              <a:rPr lang="en-GB" sz="2200"/>
              <a:t>Storybooks or ditty sheets</a:t>
            </a:r>
            <a:endParaRPr sz="2200"/>
          </a:p>
          <a:p>
            <a:pPr indent="-368300" lvl="0" marL="457200" rtl="0" algn="l">
              <a:spcBef>
                <a:spcPts val="0"/>
              </a:spcBef>
              <a:spcAft>
                <a:spcPts val="0"/>
              </a:spcAft>
              <a:buSzPts val="2200"/>
              <a:buChar char="●"/>
            </a:pPr>
            <a:r>
              <a:rPr lang="en-GB" sz="2200"/>
              <a:t>Book bag book or sound blending book</a:t>
            </a:r>
            <a:endParaRPr sz="2200"/>
          </a:p>
          <a:p>
            <a:pPr indent="0" lvl="0" marL="0" rtl="0" algn="l">
              <a:spcBef>
                <a:spcPts val="1200"/>
              </a:spcBef>
              <a:spcAft>
                <a:spcPts val="0"/>
              </a:spcAft>
              <a:buNone/>
            </a:pPr>
            <a:r>
              <a:t/>
            </a:r>
            <a:endParaRPr sz="2200"/>
          </a:p>
          <a:p>
            <a:pPr indent="0" lvl="0" marL="0" rtl="0" algn="l">
              <a:spcBef>
                <a:spcPts val="1200"/>
              </a:spcBef>
              <a:spcAft>
                <a:spcPts val="0"/>
              </a:spcAft>
              <a:buNone/>
            </a:pPr>
            <a:r>
              <a:rPr lang="en-GB" sz="2200"/>
              <a:t>Reception take part in our school reading challenge. 3 reads a week is a must. 5 reads a week is ideal.</a:t>
            </a:r>
            <a:endParaRPr sz="2200"/>
          </a:p>
          <a:p>
            <a:pPr indent="0" lvl="0" marL="0" rtl="0" algn="l">
              <a:spcBef>
                <a:spcPts val="1200"/>
              </a:spcBef>
              <a:spcAft>
                <a:spcPts val="1200"/>
              </a:spcAft>
              <a:buNone/>
            </a:pPr>
            <a:r>
              <a:rPr lang="en-GB" sz="2200"/>
              <a:t>Children earn stamps to gain prizes throughout the year. </a:t>
            </a:r>
            <a:endParaRPr sz="2200"/>
          </a:p>
        </p:txBody>
      </p:sp>
      <p:pic>
        <p:nvPicPr>
          <p:cNvPr id="110" name="Google Shape;110;p20"/>
          <p:cNvPicPr preferRelativeResize="0"/>
          <p:nvPr/>
        </p:nvPicPr>
        <p:blipFill>
          <a:blip r:embed="rId3">
            <a:alphaModFix/>
          </a:blip>
          <a:stretch>
            <a:fillRect/>
          </a:stretch>
        </p:blipFill>
        <p:spPr>
          <a:xfrm>
            <a:off x="8021300" y="112725"/>
            <a:ext cx="970300" cy="119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a:hlinkClick r:id="rId3"/>
          </p:cNvPr>
          <p:cNvPicPr preferRelativeResize="0"/>
          <p:nvPr/>
        </p:nvPicPr>
        <p:blipFill>
          <a:blip r:embed="rId4">
            <a:alphaModFix/>
          </a:blip>
          <a:stretch>
            <a:fillRect/>
          </a:stretch>
        </p:blipFill>
        <p:spPr>
          <a:xfrm>
            <a:off x="152400" y="474388"/>
            <a:ext cx="8839202" cy="4194737"/>
          </a:xfrm>
          <a:prstGeom prst="rect">
            <a:avLst/>
          </a:prstGeom>
          <a:noFill/>
          <a:ln>
            <a:noFill/>
          </a:ln>
        </p:spPr>
      </p:pic>
      <p:pic>
        <p:nvPicPr>
          <p:cNvPr id="116" name="Google Shape;116;p21"/>
          <p:cNvPicPr preferRelativeResize="0"/>
          <p:nvPr/>
        </p:nvPicPr>
        <p:blipFill>
          <a:blip r:embed="rId5">
            <a:alphaModFix/>
          </a:blip>
          <a:stretch>
            <a:fillRect/>
          </a:stretch>
        </p:blipFill>
        <p:spPr>
          <a:xfrm>
            <a:off x="8021300" y="112725"/>
            <a:ext cx="970300" cy="1198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