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7" r:id="rId2"/>
    <p:sldId id="259" r:id="rId3"/>
    <p:sldId id="262" r:id="rId4"/>
    <p:sldId id="264" r:id="rId5"/>
    <p:sldId id="260" r:id="rId6"/>
    <p:sldId id="261" r:id="rId7"/>
    <p:sldId id="273" r:id="rId8"/>
    <p:sldId id="270" r:id="rId9"/>
    <p:sldId id="277" r:id="rId10"/>
    <p:sldId id="276" r:id="rId11"/>
    <p:sldId id="275" r:id="rId12"/>
  </p:sldIdLst>
  <p:sldSz cx="6119813" cy="431958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E4B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C58C08F-0BBE-4DF0-8CAE-DCA6285650EC}" v="14" dt="2025-10-13T14:22:34.88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286"/>
    <p:restoredTop sz="94676"/>
  </p:normalViewPr>
  <p:slideViewPr>
    <p:cSldViewPr snapToGrid="0">
      <p:cViewPr varScale="1">
        <p:scale>
          <a:sx n="167" d="100"/>
          <a:sy n="167" d="100"/>
        </p:scale>
        <p:origin x="1536"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8986" y="706933"/>
            <a:ext cx="5201841" cy="1503857"/>
          </a:xfrm>
        </p:spPr>
        <p:txBody>
          <a:bodyPr anchor="b"/>
          <a:lstStyle>
            <a:lvl1pPr algn="ctr">
              <a:defRPr sz="3779"/>
            </a:lvl1pPr>
          </a:lstStyle>
          <a:p>
            <a:r>
              <a:rPr lang="en-GB"/>
              <a:t>Click to edit Master title style</a:t>
            </a:r>
            <a:endParaRPr lang="en-US" dirty="0"/>
          </a:p>
        </p:txBody>
      </p:sp>
      <p:sp>
        <p:nvSpPr>
          <p:cNvPr id="3" name="Subtitle 2"/>
          <p:cNvSpPr>
            <a:spLocks noGrp="1"/>
          </p:cNvSpPr>
          <p:nvPr>
            <p:ph type="subTitle" idx="1"/>
          </p:nvPr>
        </p:nvSpPr>
        <p:spPr>
          <a:xfrm>
            <a:off x="764977" y="2268784"/>
            <a:ext cx="4589860" cy="1042900"/>
          </a:xfrm>
        </p:spPr>
        <p:txBody>
          <a:bodyPr/>
          <a:lstStyle>
            <a:lvl1pPr marL="0" indent="0" algn="ctr">
              <a:buNone/>
              <a:defRPr sz="1512"/>
            </a:lvl1pPr>
            <a:lvl2pPr marL="287990" indent="0" algn="ctr">
              <a:buNone/>
              <a:defRPr sz="1260"/>
            </a:lvl2pPr>
            <a:lvl3pPr marL="575981" indent="0" algn="ctr">
              <a:buNone/>
              <a:defRPr sz="1134"/>
            </a:lvl3pPr>
            <a:lvl4pPr marL="863971" indent="0" algn="ctr">
              <a:buNone/>
              <a:defRPr sz="1008"/>
            </a:lvl4pPr>
            <a:lvl5pPr marL="1151961" indent="0" algn="ctr">
              <a:buNone/>
              <a:defRPr sz="1008"/>
            </a:lvl5pPr>
            <a:lvl6pPr marL="1439951" indent="0" algn="ctr">
              <a:buNone/>
              <a:defRPr sz="1008"/>
            </a:lvl6pPr>
            <a:lvl7pPr marL="1727942" indent="0" algn="ctr">
              <a:buNone/>
              <a:defRPr sz="1008"/>
            </a:lvl7pPr>
            <a:lvl8pPr marL="2015932" indent="0" algn="ctr">
              <a:buNone/>
              <a:defRPr sz="1008"/>
            </a:lvl8pPr>
            <a:lvl9pPr marL="2303922" indent="0" algn="ctr">
              <a:buNone/>
              <a:defRPr sz="1008"/>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4037304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012371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379491" y="229978"/>
            <a:ext cx="1319585" cy="3660651"/>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20738" y="229978"/>
            <a:ext cx="3882256" cy="3660651"/>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1482345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3237110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17550" y="1076899"/>
            <a:ext cx="5278339" cy="1796828"/>
          </a:xfrm>
        </p:spPr>
        <p:txBody>
          <a:bodyPr anchor="b"/>
          <a:lstStyle>
            <a:lvl1pPr>
              <a:defRPr sz="3779"/>
            </a:lvl1pPr>
          </a:lstStyle>
          <a:p>
            <a:r>
              <a:rPr lang="en-GB"/>
              <a:t>Click to edit Master title style</a:t>
            </a:r>
            <a:endParaRPr lang="en-US" dirty="0"/>
          </a:p>
        </p:txBody>
      </p:sp>
      <p:sp>
        <p:nvSpPr>
          <p:cNvPr id="3" name="Text Placeholder 2"/>
          <p:cNvSpPr>
            <a:spLocks noGrp="1"/>
          </p:cNvSpPr>
          <p:nvPr>
            <p:ph type="body" idx="1"/>
          </p:nvPr>
        </p:nvSpPr>
        <p:spPr>
          <a:xfrm>
            <a:off x="417550" y="2890725"/>
            <a:ext cx="5278339" cy="944910"/>
          </a:xfrm>
        </p:spPr>
        <p:txBody>
          <a:bodyPr/>
          <a:lstStyle>
            <a:lvl1pPr marL="0" indent="0">
              <a:buNone/>
              <a:defRPr sz="1512">
                <a:solidFill>
                  <a:schemeClr val="tx1">
                    <a:tint val="82000"/>
                  </a:schemeClr>
                </a:solidFill>
              </a:defRPr>
            </a:lvl1pPr>
            <a:lvl2pPr marL="287990" indent="0">
              <a:buNone/>
              <a:defRPr sz="1260">
                <a:solidFill>
                  <a:schemeClr val="tx1">
                    <a:tint val="82000"/>
                  </a:schemeClr>
                </a:solidFill>
              </a:defRPr>
            </a:lvl2pPr>
            <a:lvl3pPr marL="575981" indent="0">
              <a:buNone/>
              <a:defRPr sz="1134">
                <a:solidFill>
                  <a:schemeClr val="tx1">
                    <a:tint val="82000"/>
                  </a:schemeClr>
                </a:solidFill>
              </a:defRPr>
            </a:lvl3pPr>
            <a:lvl4pPr marL="863971" indent="0">
              <a:buNone/>
              <a:defRPr sz="1008">
                <a:solidFill>
                  <a:schemeClr val="tx1">
                    <a:tint val="82000"/>
                  </a:schemeClr>
                </a:solidFill>
              </a:defRPr>
            </a:lvl4pPr>
            <a:lvl5pPr marL="1151961" indent="0">
              <a:buNone/>
              <a:defRPr sz="1008">
                <a:solidFill>
                  <a:schemeClr val="tx1">
                    <a:tint val="82000"/>
                  </a:schemeClr>
                </a:solidFill>
              </a:defRPr>
            </a:lvl5pPr>
            <a:lvl6pPr marL="1439951" indent="0">
              <a:buNone/>
              <a:defRPr sz="1008">
                <a:solidFill>
                  <a:schemeClr val="tx1">
                    <a:tint val="82000"/>
                  </a:schemeClr>
                </a:solidFill>
              </a:defRPr>
            </a:lvl6pPr>
            <a:lvl7pPr marL="1727942" indent="0">
              <a:buNone/>
              <a:defRPr sz="1008">
                <a:solidFill>
                  <a:schemeClr val="tx1">
                    <a:tint val="82000"/>
                  </a:schemeClr>
                </a:solidFill>
              </a:defRPr>
            </a:lvl7pPr>
            <a:lvl8pPr marL="2015932" indent="0">
              <a:buNone/>
              <a:defRPr sz="1008">
                <a:solidFill>
                  <a:schemeClr val="tx1">
                    <a:tint val="82000"/>
                  </a:schemeClr>
                </a:solidFill>
              </a:defRPr>
            </a:lvl8pPr>
            <a:lvl9pPr marL="2303922" indent="0">
              <a:buNone/>
              <a:defRPr sz="1008">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0188584-4114-2146-872C-B3F5720A8DA5}" type="datetimeFigureOut">
              <a:rPr lang="en-US" smtClean="0"/>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646695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420737" y="1149890"/>
            <a:ext cx="2600921" cy="27407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3098155" y="1149890"/>
            <a:ext cx="2600921" cy="27407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40188584-4114-2146-872C-B3F5720A8DA5}" type="datetimeFigureOut">
              <a:rPr lang="en-US" smtClean="0"/>
              <a:t>7/13/2026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227660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1534" y="229979"/>
            <a:ext cx="5278339" cy="834921"/>
          </a:xfrm>
        </p:spPr>
        <p:txBody>
          <a:bodyPr/>
          <a:lstStyle/>
          <a:p>
            <a:r>
              <a:rPr lang="en-GB"/>
              <a:t>Click to edit Master title style</a:t>
            </a:r>
            <a:endParaRPr lang="en-US" dirty="0"/>
          </a:p>
        </p:txBody>
      </p:sp>
      <p:sp>
        <p:nvSpPr>
          <p:cNvPr id="3" name="Text Placeholder 2"/>
          <p:cNvSpPr>
            <a:spLocks noGrp="1"/>
          </p:cNvSpPr>
          <p:nvPr>
            <p:ph type="body" idx="1"/>
          </p:nvPr>
        </p:nvSpPr>
        <p:spPr>
          <a:xfrm>
            <a:off x="421535" y="1058899"/>
            <a:ext cx="2588967" cy="518950"/>
          </a:xfrm>
        </p:spPr>
        <p:txBody>
          <a:bodyPr anchor="b"/>
          <a:lstStyle>
            <a:lvl1pPr marL="0" indent="0">
              <a:buNone/>
              <a:defRPr sz="1512" b="1"/>
            </a:lvl1pPr>
            <a:lvl2pPr marL="287990" indent="0">
              <a:buNone/>
              <a:defRPr sz="1260" b="1"/>
            </a:lvl2pPr>
            <a:lvl3pPr marL="575981" indent="0">
              <a:buNone/>
              <a:defRPr sz="1134" b="1"/>
            </a:lvl3pPr>
            <a:lvl4pPr marL="863971" indent="0">
              <a:buNone/>
              <a:defRPr sz="1008" b="1"/>
            </a:lvl4pPr>
            <a:lvl5pPr marL="1151961" indent="0">
              <a:buNone/>
              <a:defRPr sz="1008" b="1"/>
            </a:lvl5pPr>
            <a:lvl6pPr marL="1439951" indent="0">
              <a:buNone/>
              <a:defRPr sz="1008" b="1"/>
            </a:lvl6pPr>
            <a:lvl7pPr marL="1727942" indent="0">
              <a:buNone/>
              <a:defRPr sz="1008" b="1"/>
            </a:lvl7pPr>
            <a:lvl8pPr marL="2015932" indent="0">
              <a:buNone/>
              <a:defRPr sz="1008" b="1"/>
            </a:lvl8pPr>
            <a:lvl9pPr marL="2303922" indent="0">
              <a:buNone/>
              <a:defRPr sz="1008" b="1"/>
            </a:lvl9pPr>
          </a:lstStyle>
          <a:p>
            <a:pPr lvl="0"/>
            <a:r>
              <a:rPr lang="en-GB"/>
              <a:t>Click to edit Master text styles</a:t>
            </a:r>
          </a:p>
        </p:txBody>
      </p:sp>
      <p:sp>
        <p:nvSpPr>
          <p:cNvPr id="4" name="Content Placeholder 3"/>
          <p:cNvSpPr>
            <a:spLocks noGrp="1"/>
          </p:cNvSpPr>
          <p:nvPr>
            <p:ph sz="half" idx="2"/>
          </p:nvPr>
        </p:nvSpPr>
        <p:spPr>
          <a:xfrm>
            <a:off x="421535" y="1577849"/>
            <a:ext cx="2588967" cy="23207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3098155" y="1058899"/>
            <a:ext cx="2601718" cy="518950"/>
          </a:xfrm>
        </p:spPr>
        <p:txBody>
          <a:bodyPr anchor="b"/>
          <a:lstStyle>
            <a:lvl1pPr marL="0" indent="0">
              <a:buNone/>
              <a:defRPr sz="1512" b="1"/>
            </a:lvl1pPr>
            <a:lvl2pPr marL="287990" indent="0">
              <a:buNone/>
              <a:defRPr sz="1260" b="1"/>
            </a:lvl2pPr>
            <a:lvl3pPr marL="575981" indent="0">
              <a:buNone/>
              <a:defRPr sz="1134" b="1"/>
            </a:lvl3pPr>
            <a:lvl4pPr marL="863971" indent="0">
              <a:buNone/>
              <a:defRPr sz="1008" b="1"/>
            </a:lvl4pPr>
            <a:lvl5pPr marL="1151961" indent="0">
              <a:buNone/>
              <a:defRPr sz="1008" b="1"/>
            </a:lvl5pPr>
            <a:lvl6pPr marL="1439951" indent="0">
              <a:buNone/>
              <a:defRPr sz="1008" b="1"/>
            </a:lvl6pPr>
            <a:lvl7pPr marL="1727942" indent="0">
              <a:buNone/>
              <a:defRPr sz="1008" b="1"/>
            </a:lvl7pPr>
            <a:lvl8pPr marL="2015932" indent="0">
              <a:buNone/>
              <a:defRPr sz="1008" b="1"/>
            </a:lvl8pPr>
            <a:lvl9pPr marL="2303922" indent="0">
              <a:buNone/>
              <a:defRPr sz="1008" b="1"/>
            </a:lvl9pPr>
          </a:lstStyle>
          <a:p>
            <a:pPr lvl="0"/>
            <a:r>
              <a:rPr lang="en-GB"/>
              <a:t>Click to edit Master text styles</a:t>
            </a:r>
          </a:p>
        </p:txBody>
      </p:sp>
      <p:sp>
        <p:nvSpPr>
          <p:cNvPr id="6" name="Content Placeholder 5"/>
          <p:cNvSpPr>
            <a:spLocks noGrp="1"/>
          </p:cNvSpPr>
          <p:nvPr>
            <p:ph sz="quarter" idx="4"/>
          </p:nvPr>
        </p:nvSpPr>
        <p:spPr>
          <a:xfrm>
            <a:off x="3098155" y="1577849"/>
            <a:ext cx="2601718" cy="23207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40188584-4114-2146-872C-B3F5720A8DA5}" type="datetimeFigureOut">
              <a:rPr lang="en-US" smtClean="0"/>
              <a:t>7/13/2026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80908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40188584-4114-2146-872C-B3F5720A8DA5}" type="datetimeFigureOut">
              <a:rPr lang="en-US" smtClean="0"/>
              <a:t>7/13/2026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740409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188584-4114-2146-872C-B3F5720A8DA5}" type="datetimeFigureOut">
              <a:rPr lang="en-US" smtClean="0"/>
              <a:t>7/13/2026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1276572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21534" y="287972"/>
            <a:ext cx="1973799" cy="1007904"/>
          </a:xfrm>
        </p:spPr>
        <p:txBody>
          <a:bodyPr anchor="b"/>
          <a:lstStyle>
            <a:lvl1pPr>
              <a:defRPr sz="2016"/>
            </a:lvl1pPr>
          </a:lstStyle>
          <a:p>
            <a:r>
              <a:rPr lang="en-GB"/>
              <a:t>Click to edit Master title style</a:t>
            </a:r>
            <a:endParaRPr lang="en-US" dirty="0"/>
          </a:p>
        </p:txBody>
      </p:sp>
      <p:sp>
        <p:nvSpPr>
          <p:cNvPr id="3" name="Content Placeholder 2"/>
          <p:cNvSpPr>
            <a:spLocks noGrp="1"/>
          </p:cNvSpPr>
          <p:nvPr>
            <p:ph idx="1"/>
          </p:nvPr>
        </p:nvSpPr>
        <p:spPr>
          <a:xfrm>
            <a:off x="2601718" y="621942"/>
            <a:ext cx="3098155" cy="3069707"/>
          </a:xfrm>
        </p:spPr>
        <p:txBody>
          <a:bodyPr/>
          <a:lstStyle>
            <a:lvl1pPr>
              <a:defRPr sz="2016"/>
            </a:lvl1pPr>
            <a:lvl2pPr>
              <a:defRPr sz="1764"/>
            </a:lvl2pPr>
            <a:lvl3pPr>
              <a:defRPr sz="1512"/>
            </a:lvl3pPr>
            <a:lvl4pPr>
              <a:defRPr sz="1260"/>
            </a:lvl4pPr>
            <a:lvl5pPr>
              <a:defRPr sz="1260"/>
            </a:lvl5pPr>
            <a:lvl6pPr>
              <a:defRPr sz="1260"/>
            </a:lvl6pPr>
            <a:lvl7pPr>
              <a:defRPr sz="1260"/>
            </a:lvl7pPr>
            <a:lvl8pPr>
              <a:defRPr sz="1260"/>
            </a:lvl8pPr>
            <a:lvl9pPr>
              <a:defRPr sz="126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21534" y="1295877"/>
            <a:ext cx="1973799" cy="2400771"/>
          </a:xfrm>
        </p:spPr>
        <p:txBody>
          <a:bodyPr/>
          <a:lstStyle>
            <a:lvl1pPr marL="0" indent="0">
              <a:buNone/>
              <a:defRPr sz="1008"/>
            </a:lvl1pPr>
            <a:lvl2pPr marL="287990" indent="0">
              <a:buNone/>
              <a:defRPr sz="882"/>
            </a:lvl2pPr>
            <a:lvl3pPr marL="575981" indent="0">
              <a:buNone/>
              <a:defRPr sz="756"/>
            </a:lvl3pPr>
            <a:lvl4pPr marL="863971" indent="0">
              <a:buNone/>
              <a:defRPr sz="630"/>
            </a:lvl4pPr>
            <a:lvl5pPr marL="1151961" indent="0">
              <a:buNone/>
              <a:defRPr sz="630"/>
            </a:lvl5pPr>
            <a:lvl6pPr marL="1439951" indent="0">
              <a:buNone/>
              <a:defRPr sz="630"/>
            </a:lvl6pPr>
            <a:lvl7pPr marL="1727942" indent="0">
              <a:buNone/>
              <a:defRPr sz="630"/>
            </a:lvl7pPr>
            <a:lvl8pPr marL="2015932" indent="0">
              <a:buNone/>
              <a:defRPr sz="630"/>
            </a:lvl8pPr>
            <a:lvl9pPr marL="2303922" indent="0">
              <a:buNone/>
              <a:defRPr sz="630"/>
            </a:lvl9pPr>
          </a:lstStyle>
          <a:p>
            <a:pPr lvl="0"/>
            <a:r>
              <a:rPr lang="en-GB"/>
              <a:t>Click to edit Master text styles</a:t>
            </a:r>
          </a:p>
        </p:txBody>
      </p:sp>
      <p:sp>
        <p:nvSpPr>
          <p:cNvPr id="5" name="Date Placeholder 4"/>
          <p:cNvSpPr>
            <a:spLocks noGrp="1"/>
          </p:cNvSpPr>
          <p:nvPr>
            <p:ph type="dt" sz="half" idx="10"/>
          </p:nvPr>
        </p:nvSpPr>
        <p:spPr/>
        <p:txBody>
          <a:bodyPr/>
          <a:lstStyle/>
          <a:p>
            <a:fld id="{40188584-4114-2146-872C-B3F5720A8DA5}" type="datetimeFigureOut">
              <a:rPr lang="en-US" smtClean="0"/>
              <a:t>7/13/2026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675269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21534" y="287972"/>
            <a:ext cx="1973799" cy="1007904"/>
          </a:xfrm>
        </p:spPr>
        <p:txBody>
          <a:bodyPr anchor="b"/>
          <a:lstStyle>
            <a:lvl1pPr>
              <a:defRPr sz="2016"/>
            </a:lvl1pPr>
          </a:lstStyle>
          <a:p>
            <a:r>
              <a:rPr lang="en-GB"/>
              <a:t>Click to edit Master title style</a:t>
            </a:r>
            <a:endParaRPr lang="en-US" dirty="0"/>
          </a:p>
        </p:txBody>
      </p:sp>
      <p:sp>
        <p:nvSpPr>
          <p:cNvPr id="3" name="Picture Placeholder 2"/>
          <p:cNvSpPr>
            <a:spLocks noGrp="1" noChangeAspect="1"/>
          </p:cNvSpPr>
          <p:nvPr>
            <p:ph type="pic" idx="1"/>
          </p:nvPr>
        </p:nvSpPr>
        <p:spPr>
          <a:xfrm>
            <a:off x="2601718" y="621942"/>
            <a:ext cx="3098155" cy="3069707"/>
          </a:xfrm>
        </p:spPr>
        <p:txBody>
          <a:bodyPr anchor="t"/>
          <a:lstStyle>
            <a:lvl1pPr marL="0" indent="0">
              <a:buNone/>
              <a:defRPr sz="2016"/>
            </a:lvl1pPr>
            <a:lvl2pPr marL="287990" indent="0">
              <a:buNone/>
              <a:defRPr sz="1764"/>
            </a:lvl2pPr>
            <a:lvl3pPr marL="575981" indent="0">
              <a:buNone/>
              <a:defRPr sz="1512"/>
            </a:lvl3pPr>
            <a:lvl4pPr marL="863971" indent="0">
              <a:buNone/>
              <a:defRPr sz="1260"/>
            </a:lvl4pPr>
            <a:lvl5pPr marL="1151961" indent="0">
              <a:buNone/>
              <a:defRPr sz="1260"/>
            </a:lvl5pPr>
            <a:lvl6pPr marL="1439951" indent="0">
              <a:buNone/>
              <a:defRPr sz="1260"/>
            </a:lvl6pPr>
            <a:lvl7pPr marL="1727942" indent="0">
              <a:buNone/>
              <a:defRPr sz="1260"/>
            </a:lvl7pPr>
            <a:lvl8pPr marL="2015932" indent="0">
              <a:buNone/>
              <a:defRPr sz="1260"/>
            </a:lvl8pPr>
            <a:lvl9pPr marL="2303922" indent="0">
              <a:buNone/>
              <a:defRPr sz="1260"/>
            </a:lvl9pPr>
          </a:lstStyle>
          <a:p>
            <a:r>
              <a:rPr lang="en-GB"/>
              <a:t>Click icon to add picture</a:t>
            </a:r>
            <a:endParaRPr lang="en-US" dirty="0"/>
          </a:p>
        </p:txBody>
      </p:sp>
      <p:sp>
        <p:nvSpPr>
          <p:cNvPr id="4" name="Text Placeholder 3"/>
          <p:cNvSpPr>
            <a:spLocks noGrp="1"/>
          </p:cNvSpPr>
          <p:nvPr>
            <p:ph type="body" sz="half" idx="2"/>
          </p:nvPr>
        </p:nvSpPr>
        <p:spPr>
          <a:xfrm>
            <a:off x="421534" y="1295877"/>
            <a:ext cx="1973799" cy="2400771"/>
          </a:xfrm>
        </p:spPr>
        <p:txBody>
          <a:bodyPr/>
          <a:lstStyle>
            <a:lvl1pPr marL="0" indent="0">
              <a:buNone/>
              <a:defRPr sz="1008"/>
            </a:lvl1pPr>
            <a:lvl2pPr marL="287990" indent="0">
              <a:buNone/>
              <a:defRPr sz="882"/>
            </a:lvl2pPr>
            <a:lvl3pPr marL="575981" indent="0">
              <a:buNone/>
              <a:defRPr sz="756"/>
            </a:lvl3pPr>
            <a:lvl4pPr marL="863971" indent="0">
              <a:buNone/>
              <a:defRPr sz="630"/>
            </a:lvl4pPr>
            <a:lvl5pPr marL="1151961" indent="0">
              <a:buNone/>
              <a:defRPr sz="630"/>
            </a:lvl5pPr>
            <a:lvl6pPr marL="1439951" indent="0">
              <a:buNone/>
              <a:defRPr sz="630"/>
            </a:lvl6pPr>
            <a:lvl7pPr marL="1727942" indent="0">
              <a:buNone/>
              <a:defRPr sz="630"/>
            </a:lvl7pPr>
            <a:lvl8pPr marL="2015932" indent="0">
              <a:buNone/>
              <a:defRPr sz="630"/>
            </a:lvl8pPr>
            <a:lvl9pPr marL="2303922" indent="0">
              <a:buNone/>
              <a:defRPr sz="630"/>
            </a:lvl9pPr>
          </a:lstStyle>
          <a:p>
            <a:pPr lvl="0"/>
            <a:r>
              <a:rPr lang="en-GB"/>
              <a:t>Click to edit Master text styles</a:t>
            </a:r>
          </a:p>
        </p:txBody>
      </p:sp>
      <p:sp>
        <p:nvSpPr>
          <p:cNvPr id="5" name="Date Placeholder 4"/>
          <p:cNvSpPr>
            <a:spLocks noGrp="1"/>
          </p:cNvSpPr>
          <p:nvPr>
            <p:ph type="dt" sz="half" idx="10"/>
          </p:nvPr>
        </p:nvSpPr>
        <p:spPr/>
        <p:txBody>
          <a:bodyPr/>
          <a:lstStyle/>
          <a:p>
            <a:fld id="{40188584-4114-2146-872C-B3F5720A8DA5}" type="datetimeFigureOut">
              <a:rPr lang="en-US" smtClean="0"/>
              <a:t>7/13/2026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1273091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20737" y="229979"/>
            <a:ext cx="5278339" cy="834921"/>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420737" y="1149890"/>
            <a:ext cx="5278339" cy="2740739"/>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420737" y="4003619"/>
            <a:ext cx="1376958" cy="229978"/>
          </a:xfrm>
          <a:prstGeom prst="rect">
            <a:avLst/>
          </a:prstGeom>
        </p:spPr>
        <p:txBody>
          <a:bodyPr vert="horz" lIns="91440" tIns="45720" rIns="91440" bIns="45720" rtlCol="0" anchor="ctr"/>
          <a:lstStyle>
            <a:lvl1pPr algn="l">
              <a:defRPr sz="756">
                <a:solidFill>
                  <a:schemeClr val="tx1">
                    <a:tint val="82000"/>
                  </a:schemeClr>
                </a:solidFill>
              </a:defRPr>
            </a:lvl1pPr>
          </a:lstStyle>
          <a:p>
            <a:fld id="{40188584-4114-2146-872C-B3F5720A8DA5}" type="datetimeFigureOut">
              <a:rPr lang="en-US" smtClean="0"/>
              <a:t>7/13/2026</a:t>
            </a:fld>
            <a:endParaRPr lang="en-US"/>
          </a:p>
        </p:txBody>
      </p:sp>
      <p:sp>
        <p:nvSpPr>
          <p:cNvPr id="5" name="Footer Placeholder 4"/>
          <p:cNvSpPr>
            <a:spLocks noGrp="1"/>
          </p:cNvSpPr>
          <p:nvPr>
            <p:ph type="ftr" sz="quarter" idx="3"/>
          </p:nvPr>
        </p:nvSpPr>
        <p:spPr>
          <a:xfrm>
            <a:off x="2027188" y="4003619"/>
            <a:ext cx="2065437" cy="229978"/>
          </a:xfrm>
          <a:prstGeom prst="rect">
            <a:avLst/>
          </a:prstGeom>
        </p:spPr>
        <p:txBody>
          <a:bodyPr vert="horz" lIns="91440" tIns="45720" rIns="91440" bIns="45720" rtlCol="0" anchor="ctr"/>
          <a:lstStyle>
            <a:lvl1pPr algn="ctr">
              <a:defRPr sz="756">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4322118" y="4003619"/>
            <a:ext cx="1376958" cy="229978"/>
          </a:xfrm>
          <a:prstGeom prst="rect">
            <a:avLst/>
          </a:prstGeom>
        </p:spPr>
        <p:txBody>
          <a:bodyPr vert="horz" lIns="91440" tIns="45720" rIns="91440" bIns="45720" rtlCol="0" anchor="ctr"/>
          <a:lstStyle>
            <a:lvl1pPr algn="r">
              <a:defRPr sz="756">
                <a:solidFill>
                  <a:schemeClr val="tx1">
                    <a:tint val="82000"/>
                  </a:schemeClr>
                </a:solidFill>
              </a:defRPr>
            </a:lvl1pPr>
          </a:lstStyle>
          <a:p>
            <a:fld id="{2690A8C1-0D60-A440-BB24-01B9C05B32CA}" type="slidenum">
              <a:rPr lang="en-US" smtClean="0"/>
              <a:t>‹#›</a:t>
            </a:fld>
            <a:endParaRPr lang="en-US"/>
          </a:p>
        </p:txBody>
      </p:sp>
    </p:spTree>
    <p:extLst>
      <p:ext uri="{BB962C8B-B14F-4D97-AF65-F5344CB8AC3E}">
        <p14:creationId xmlns:p14="http://schemas.microsoft.com/office/powerpoint/2010/main" val="35392440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575981" rtl="0" eaLnBrk="1" latinLnBrk="0" hangingPunct="1">
        <a:lnSpc>
          <a:spcPct val="90000"/>
        </a:lnSpc>
        <a:spcBef>
          <a:spcPct val="0"/>
        </a:spcBef>
        <a:buNone/>
        <a:defRPr sz="2772" kern="1200">
          <a:solidFill>
            <a:schemeClr val="tx1"/>
          </a:solidFill>
          <a:latin typeface="+mj-lt"/>
          <a:ea typeface="+mj-ea"/>
          <a:cs typeface="+mj-cs"/>
        </a:defRPr>
      </a:lvl1pPr>
    </p:titleStyle>
    <p:bodyStyle>
      <a:lvl1pPr marL="143995" indent="-143995" algn="l" defTabSz="575981" rtl="0" eaLnBrk="1" latinLnBrk="0" hangingPunct="1">
        <a:lnSpc>
          <a:spcPct val="90000"/>
        </a:lnSpc>
        <a:spcBef>
          <a:spcPts val="630"/>
        </a:spcBef>
        <a:buFont typeface="Arial" panose="020B0604020202020204" pitchFamily="34" charset="0"/>
        <a:buChar char="•"/>
        <a:defRPr sz="1764" kern="1200">
          <a:solidFill>
            <a:schemeClr val="tx1"/>
          </a:solidFill>
          <a:latin typeface="+mn-lt"/>
          <a:ea typeface="+mn-ea"/>
          <a:cs typeface="+mn-cs"/>
        </a:defRPr>
      </a:lvl1pPr>
      <a:lvl2pPr marL="431985" indent="-143995" algn="l" defTabSz="575981" rtl="0" eaLnBrk="1" latinLnBrk="0" hangingPunct="1">
        <a:lnSpc>
          <a:spcPct val="90000"/>
        </a:lnSpc>
        <a:spcBef>
          <a:spcPts val="315"/>
        </a:spcBef>
        <a:buFont typeface="Arial" panose="020B0604020202020204" pitchFamily="34" charset="0"/>
        <a:buChar char="•"/>
        <a:defRPr sz="1512" kern="1200">
          <a:solidFill>
            <a:schemeClr val="tx1"/>
          </a:solidFill>
          <a:latin typeface="+mn-lt"/>
          <a:ea typeface="+mn-ea"/>
          <a:cs typeface="+mn-cs"/>
        </a:defRPr>
      </a:lvl2pPr>
      <a:lvl3pPr marL="719976" indent="-143995" algn="l" defTabSz="575981" rtl="0" eaLnBrk="1" latinLnBrk="0" hangingPunct="1">
        <a:lnSpc>
          <a:spcPct val="90000"/>
        </a:lnSpc>
        <a:spcBef>
          <a:spcPts val="315"/>
        </a:spcBef>
        <a:buFont typeface="Arial" panose="020B0604020202020204" pitchFamily="34" charset="0"/>
        <a:buChar char="•"/>
        <a:defRPr sz="1260" kern="1200">
          <a:solidFill>
            <a:schemeClr val="tx1"/>
          </a:solidFill>
          <a:latin typeface="+mn-lt"/>
          <a:ea typeface="+mn-ea"/>
          <a:cs typeface="+mn-cs"/>
        </a:defRPr>
      </a:lvl3pPr>
      <a:lvl4pPr marL="1007966"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4pPr>
      <a:lvl5pPr marL="1295956"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5pPr>
      <a:lvl6pPr marL="158394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6pPr>
      <a:lvl7pPr marL="187193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7pPr>
      <a:lvl8pPr marL="215992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8pPr>
      <a:lvl9pPr marL="244791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9pPr>
    </p:bodyStyle>
    <p:otherStyle>
      <a:defPPr>
        <a:defRPr lang="en-US"/>
      </a:defPPr>
      <a:lvl1pPr marL="0" algn="l" defTabSz="575981" rtl="0" eaLnBrk="1" latinLnBrk="0" hangingPunct="1">
        <a:defRPr sz="1134" kern="1200">
          <a:solidFill>
            <a:schemeClr val="tx1"/>
          </a:solidFill>
          <a:latin typeface="+mn-lt"/>
          <a:ea typeface="+mn-ea"/>
          <a:cs typeface="+mn-cs"/>
        </a:defRPr>
      </a:lvl1pPr>
      <a:lvl2pPr marL="287990" algn="l" defTabSz="575981" rtl="0" eaLnBrk="1" latinLnBrk="0" hangingPunct="1">
        <a:defRPr sz="1134" kern="1200">
          <a:solidFill>
            <a:schemeClr val="tx1"/>
          </a:solidFill>
          <a:latin typeface="+mn-lt"/>
          <a:ea typeface="+mn-ea"/>
          <a:cs typeface="+mn-cs"/>
        </a:defRPr>
      </a:lvl2pPr>
      <a:lvl3pPr marL="575981" algn="l" defTabSz="575981" rtl="0" eaLnBrk="1" latinLnBrk="0" hangingPunct="1">
        <a:defRPr sz="1134" kern="1200">
          <a:solidFill>
            <a:schemeClr val="tx1"/>
          </a:solidFill>
          <a:latin typeface="+mn-lt"/>
          <a:ea typeface="+mn-ea"/>
          <a:cs typeface="+mn-cs"/>
        </a:defRPr>
      </a:lvl3pPr>
      <a:lvl4pPr marL="863971" algn="l" defTabSz="575981" rtl="0" eaLnBrk="1" latinLnBrk="0" hangingPunct="1">
        <a:defRPr sz="1134" kern="1200">
          <a:solidFill>
            <a:schemeClr val="tx1"/>
          </a:solidFill>
          <a:latin typeface="+mn-lt"/>
          <a:ea typeface="+mn-ea"/>
          <a:cs typeface="+mn-cs"/>
        </a:defRPr>
      </a:lvl4pPr>
      <a:lvl5pPr marL="1151961" algn="l" defTabSz="575981" rtl="0" eaLnBrk="1" latinLnBrk="0" hangingPunct="1">
        <a:defRPr sz="1134" kern="1200">
          <a:solidFill>
            <a:schemeClr val="tx1"/>
          </a:solidFill>
          <a:latin typeface="+mn-lt"/>
          <a:ea typeface="+mn-ea"/>
          <a:cs typeface="+mn-cs"/>
        </a:defRPr>
      </a:lvl5pPr>
      <a:lvl6pPr marL="1439951" algn="l" defTabSz="575981" rtl="0" eaLnBrk="1" latinLnBrk="0" hangingPunct="1">
        <a:defRPr sz="1134" kern="1200">
          <a:solidFill>
            <a:schemeClr val="tx1"/>
          </a:solidFill>
          <a:latin typeface="+mn-lt"/>
          <a:ea typeface="+mn-ea"/>
          <a:cs typeface="+mn-cs"/>
        </a:defRPr>
      </a:lvl6pPr>
      <a:lvl7pPr marL="1727942" algn="l" defTabSz="575981" rtl="0" eaLnBrk="1" latinLnBrk="0" hangingPunct="1">
        <a:defRPr sz="1134" kern="1200">
          <a:solidFill>
            <a:schemeClr val="tx1"/>
          </a:solidFill>
          <a:latin typeface="+mn-lt"/>
          <a:ea typeface="+mn-ea"/>
          <a:cs typeface="+mn-cs"/>
        </a:defRPr>
      </a:lvl7pPr>
      <a:lvl8pPr marL="2015932" algn="l" defTabSz="575981" rtl="0" eaLnBrk="1" latinLnBrk="0" hangingPunct="1">
        <a:defRPr sz="1134" kern="1200">
          <a:solidFill>
            <a:schemeClr val="tx1"/>
          </a:solidFill>
          <a:latin typeface="+mn-lt"/>
          <a:ea typeface="+mn-ea"/>
          <a:cs typeface="+mn-cs"/>
        </a:defRPr>
      </a:lvl8pPr>
      <a:lvl9pPr marL="2303922" algn="l" defTabSz="575981" rtl="0" eaLnBrk="1" latinLnBrk="0" hangingPunct="1">
        <a:defRPr sz="11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swimming.org/schools/" TargetMode="External"/><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www.swimming.org/schools/" TargetMode="External"/><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ollage of children playing basketball&#10;&#10;AI-generated content may be incorrect.">
            <a:extLst>
              <a:ext uri="{FF2B5EF4-FFF2-40B4-BE49-F238E27FC236}">
                <a16:creationId xmlns:a16="http://schemas.microsoft.com/office/drawing/2014/main" id="{652499ED-E288-CEDF-2747-6811C7508FA6}"/>
              </a:ext>
            </a:extLst>
          </p:cNvPr>
          <p:cNvPicPr>
            <a:picLocks noChangeAspect="1"/>
          </p:cNvPicPr>
          <p:nvPr/>
        </p:nvPicPr>
        <p:blipFill>
          <a:blip r:embed="rId2"/>
          <a:stretch>
            <a:fillRect/>
          </a:stretch>
        </p:blipFill>
        <p:spPr>
          <a:xfrm>
            <a:off x="4333" y="0"/>
            <a:ext cx="6111146" cy="4319588"/>
          </a:xfrm>
          <a:prstGeom prst="rect">
            <a:avLst/>
          </a:prstGeom>
        </p:spPr>
      </p:pic>
    </p:spTree>
    <p:extLst>
      <p:ext uri="{BB962C8B-B14F-4D97-AF65-F5344CB8AC3E}">
        <p14:creationId xmlns:p14="http://schemas.microsoft.com/office/powerpoint/2010/main" val="15453576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37B963-E288-A594-F73A-77BAB18F906B}"/>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37EF1091-D9E8-F50F-C469-7DA3DEDEB30C}"/>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D9EC24E5-DBE8-47EA-B1DE-D1192E89143D}"/>
              </a:ext>
            </a:extLst>
          </p:cNvPr>
          <p:cNvSpPr txBox="1"/>
          <p:nvPr/>
        </p:nvSpPr>
        <p:spPr>
          <a:xfrm>
            <a:off x="241825" y="208550"/>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a:t>
            </a:r>
          </a:p>
        </p:txBody>
      </p:sp>
      <p:graphicFrame>
        <p:nvGraphicFramePr>
          <p:cNvPr id="2" name="Table 1">
            <a:extLst>
              <a:ext uri="{FF2B5EF4-FFF2-40B4-BE49-F238E27FC236}">
                <a16:creationId xmlns:a16="http://schemas.microsoft.com/office/drawing/2014/main" id="{0C43063D-4996-8F50-39D2-9B3391C83F21}"/>
              </a:ext>
            </a:extLst>
          </p:cNvPr>
          <p:cNvGraphicFramePr>
            <a:graphicFrameLocks noGrp="1"/>
          </p:cNvGraphicFramePr>
          <p:nvPr>
            <p:extLst>
              <p:ext uri="{D42A27DB-BD31-4B8C-83A1-F6EECF244321}">
                <p14:modId xmlns:p14="http://schemas.microsoft.com/office/powerpoint/2010/main" val="1166634917"/>
              </p:ext>
            </p:extLst>
          </p:nvPr>
        </p:nvGraphicFramePr>
        <p:xfrm>
          <a:off x="294842" y="694098"/>
          <a:ext cx="5530128" cy="3529287"/>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89660">
                  <a:extLst>
                    <a:ext uri="{9D8B030D-6E8A-4147-A177-3AD203B41FA5}">
                      <a16:colId xmlns:a16="http://schemas.microsoft.com/office/drawing/2014/main" val="3874769663"/>
                    </a:ext>
                  </a:extLst>
                </a:gridCol>
                <a:gridCol w="1510964">
                  <a:extLst>
                    <a:ext uri="{9D8B030D-6E8A-4147-A177-3AD203B41FA5}">
                      <a16:colId xmlns:a16="http://schemas.microsoft.com/office/drawing/2014/main" val="279180329"/>
                    </a:ext>
                  </a:extLst>
                </a:gridCol>
                <a:gridCol w="1422736">
                  <a:extLst>
                    <a:ext uri="{9D8B030D-6E8A-4147-A177-3AD203B41FA5}">
                      <a16:colId xmlns:a16="http://schemas.microsoft.com/office/drawing/2014/main" val="1419483341"/>
                    </a:ext>
                  </a:extLst>
                </a:gridCol>
                <a:gridCol w="1009130">
                  <a:extLst>
                    <a:ext uri="{9D8B030D-6E8A-4147-A177-3AD203B41FA5}">
                      <a16:colId xmlns:a16="http://schemas.microsoft.com/office/drawing/2014/main" val="1532179531"/>
                    </a:ext>
                  </a:extLst>
                </a:gridCol>
              </a:tblGrid>
              <a:tr h="272266">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1624287">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500" dirty="0">
                          <a:solidFill>
                            <a:schemeClr val="tx1"/>
                          </a:solidFill>
                          <a:latin typeface="Calibri" panose="020F0502020204030204" pitchFamily="34" charset="0"/>
                          <a:cs typeface="Calibri" panose="020F0502020204030204" pitchFamily="34" charset="0"/>
                        </a:rPr>
                        <a:t>Children to participate in a variety of after school clubs.</a:t>
                      </a:r>
                    </a:p>
                    <a:p>
                      <a:pPr algn="l">
                        <a:lnSpc>
                          <a:spcPct val="100000"/>
                        </a:lnSpc>
                      </a:pPr>
                      <a:endParaRPr lang="en-US" sz="5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550" dirty="0">
                          <a:solidFill>
                            <a:schemeClr val="tx1"/>
                          </a:solidFill>
                          <a:latin typeface="Calibri" panose="020F0502020204030204" pitchFamily="34" charset="0"/>
                          <a:cs typeface="Calibri" panose="020F0502020204030204" pitchFamily="34" charset="0"/>
                        </a:rPr>
                        <a:t>Targeted invitations — personally invite PP and SEND pupils; use teacher recommendations and parental conversations to remove </a:t>
                      </a:r>
                      <a:r>
                        <a:rPr lang="en-US" sz="550" dirty="0" err="1">
                          <a:solidFill>
                            <a:schemeClr val="tx1"/>
                          </a:solidFill>
                          <a:latin typeface="Calibri" panose="020F0502020204030204" pitchFamily="34" charset="0"/>
                          <a:cs typeface="Calibri" panose="020F0502020204030204" pitchFamily="34" charset="0"/>
                        </a:rPr>
                        <a:t>barriers.Balanced</a:t>
                      </a:r>
                      <a:r>
                        <a:rPr lang="en-US" sz="550" dirty="0">
                          <a:solidFill>
                            <a:schemeClr val="tx1"/>
                          </a:solidFill>
                          <a:latin typeface="Calibri" panose="020F0502020204030204" pitchFamily="34" charset="0"/>
                          <a:cs typeface="Calibri" panose="020F0502020204030204" pitchFamily="34" charset="0"/>
                        </a:rPr>
                        <a:t> club offer — provide a mix of sports, dance, fitness, outdoor activities and non‑traditional options so girls, boys, SEND pupils and PP pupils all see something for </a:t>
                      </a:r>
                      <a:r>
                        <a:rPr lang="en-US" sz="550" dirty="0" err="1">
                          <a:solidFill>
                            <a:schemeClr val="tx1"/>
                          </a:solidFill>
                          <a:latin typeface="Calibri" panose="020F0502020204030204" pitchFamily="34" charset="0"/>
                          <a:cs typeface="Calibri" panose="020F0502020204030204" pitchFamily="34" charset="0"/>
                        </a:rPr>
                        <a:t>them.Reduced</a:t>
                      </a:r>
                      <a:r>
                        <a:rPr lang="en-US" sz="550" dirty="0">
                          <a:solidFill>
                            <a:schemeClr val="tx1"/>
                          </a:solidFill>
                          <a:latin typeface="Calibri" panose="020F0502020204030204" pitchFamily="34" charset="0"/>
                          <a:cs typeface="Calibri" panose="020F0502020204030204" pitchFamily="34" charset="0"/>
                        </a:rPr>
                        <a:t> barriers — PP funding covers costs; SEND pupils get TA support or adapted activities; flexible collection arrangements for </a:t>
                      </a:r>
                      <a:r>
                        <a:rPr lang="en-US" sz="550" dirty="0" err="1">
                          <a:solidFill>
                            <a:schemeClr val="tx1"/>
                          </a:solidFill>
                          <a:latin typeface="Calibri" panose="020F0502020204030204" pitchFamily="34" charset="0"/>
                          <a:cs typeface="Calibri" panose="020F0502020204030204" pitchFamily="34" charset="0"/>
                        </a:rPr>
                        <a:t>families.Gender</a:t>
                      </a:r>
                      <a:r>
                        <a:rPr lang="en-US" sz="550" dirty="0">
                          <a:solidFill>
                            <a:schemeClr val="tx1"/>
                          </a:solidFill>
                          <a:latin typeface="Calibri" panose="020F0502020204030204" pitchFamily="34" charset="0"/>
                          <a:cs typeface="Calibri" panose="020F0502020204030204" pitchFamily="34" charset="0"/>
                        </a:rPr>
                        <a:t>‑aware promotion — use pupil voice to shape clubs; promote girls’ participation through role models, mixed‑team formats and girl‑friendly activities. Coach and staff collaboration — Coach Charlie and staff adapt sessions to ensure SEND pupils can fully participate.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550" dirty="0">
                          <a:solidFill>
                            <a:schemeClr val="tx1"/>
                          </a:solidFill>
                          <a:latin typeface="Calibri" panose="020F0502020204030204" pitchFamily="34" charset="0"/>
                          <a:cs typeface="Calibri" panose="020F0502020204030204" pitchFamily="34" charset="0"/>
                        </a:rPr>
                        <a:t>Higher attendance — more pupils take part in after‑school clubs, with PP, SEND, girls and boys represented </a:t>
                      </a:r>
                      <a:r>
                        <a:rPr lang="en-US" sz="550" dirty="0" err="1">
                          <a:solidFill>
                            <a:schemeClr val="tx1"/>
                          </a:solidFill>
                          <a:latin typeface="Calibri" panose="020F0502020204030204" pitchFamily="34" charset="0"/>
                          <a:cs typeface="Calibri" panose="020F0502020204030204" pitchFamily="34" charset="0"/>
                        </a:rPr>
                        <a:t>fairly.Reduced</a:t>
                      </a:r>
                      <a:r>
                        <a:rPr lang="en-US" sz="550" dirty="0">
                          <a:solidFill>
                            <a:schemeClr val="tx1"/>
                          </a:solidFill>
                          <a:latin typeface="Calibri" panose="020F0502020204030204" pitchFamily="34" charset="0"/>
                          <a:cs typeface="Calibri" panose="020F0502020204030204" pitchFamily="34" charset="0"/>
                        </a:rPr>
                        <a:t> gaps — PP and SEND pupils participate at similar rates to their peers because barriers are </a:t>
                      </a:r>
                      <a:r>
                        <a:rPr lang="en-US" sz="550" dirty="0" err="1">
                          <a:solidFill>
                            <a:schemeClr val="tx1"/>
                          </a:solidFill>
                          <a:latin typeface="Calibri" panose="020F0502020204030204" pitchFamily="34" charset="0"/>
                          <a:cs typeface="Calibri" panose="020F0502020204030204" pitchFamily="34" charset="0"/>
                        </a:rPr>
                        <a:t>removed.Improved</a:t>
                      </a:r>
                      <a:r>
                        <a:rPr lang="en-US" sz="550" dirty="0">
                          <a:solidFill>
                            <a:schemeClr val="tx1"/>
                          </a:solidFill>
                          <a:latin typeface="Calibri" panose="020F0502020204030204" pitchFamily="34" charset="0"/>
                          <a:cs typeface="Calibri" panose="020F0502020204030204" pitchFamily="34" charset="0"/>
                        </a:rPr>
                        <a:t> confidence and wellbeing — pupils show greater confidence, social skills and enjoyment of physical </a:t>
                      </a:r>
                      <a:r>
                        <a:rPr lang="en-US" sz="550" dirty="0" err="1">
                          <a:solidFill>
                            <a:schemeClr val="tx1"/>
                          </a:solidFill>
                          <a:latin typeface="Calibri" panose="020F0502020204030204" pitchFamily="34" charset="0"/>
                          <a:cs typeface="Calibri" panose="020F0502020204030204" pitchFamily="34" charset="0"/>
                        </a:rPr>
                        <a:t>activity.Stronger</a:t>
                      </a:r>
                      <a:r>
                        <a:rPr lang="en-US" sz="550" dirty="0">
                          <a:solidFill>
                            <a:schemeClr val="tx1"/>
                          </a:solidFill>
                          <a:latin typeface="Calibri" panose="020F0502020204030204" pitchFamily="34" charset="0"/>
                          <a:cs typeface="Calibri" panose="020F0502020204030204" pitchFamily="34" charset="0"/>
                        </a:rPr>
                        <a:t> gender balance — girls engage more consistently, especially in sports where they were previously under‑</a:t>
                      </a:r>
                      <a:r>
                        <a:rPr lang="en-US" sz="550" dirty="0" err="1">
                          <a:solidFill>
                            <a:schemeClr val="tx1"/>
                          </a:solidFill>
                          <a:latin typeface="Calibri" panose="020F0502020204030204" pitchFamily="34" charset="0"/>
                          <a:cs typeface="Calibri" panose="020F0502020204030204" pitchFamily="34" charset="0"/>
                        </a:rPr>
                        <a:t>represented.Broader</a:t>
                      </a:r>
                      <a:r>
                        <a:rPr lang="en-US" sz="550" dirty="0">
                          <a:solidFill>
                            <a:schemeClr val="tx1"/>
                          </a:solidFill>
                          <a:latin typeface="Calibri" panose="020F0502020204030204" pitchFamily="34" charset="0"/>
                          <a:cs typeface="Calibri" panose="020F0502020204030204" pitchFamily="34" charset="0"/>
                        </a:rPr>
                        <a:t> skill development — pupils develop new interests, resilience and teamwork through varied club experiences.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550" dirty="0">
                          <a:solidFill>
                            <a:schemeClr val="tx1"/>
                          </a:solidFill>
                          <a:latin typeface="Calibri" panose="020F0502020204030204" pitchFamily="34" charset="0"/>
                          <a:cs typeface="Calibri" panose="020F0502020204030204" pitchFamily="34" charset="0"/>
                        </a:rPr>
                        <a:t>Attendance tracking — termly records show PP, SEND, girls and boys attending clubs in balanced </a:t>
                      </a:r>
                      <a:r>
                        <a:rPr lang="en-US" sz="550" dirty="0" err="1">
                          <a:solidFill>
                            <a:schemeClr val="tx1"/>
                          </a:solidFill>
                          <a:latin typeface="Calibri" panose="020F0502020204030204" pitchFamily="34" charset="0"/>
                          <a:cs typeface="Calibri" panose="020F0502020204030204" pitchFamily="34" charset="0"/>
                        </a:rPr>
                        <a:t>proportions.Targeted</a:t>
                      </a:r>
                      <a:r>
                        <a:rPr lang="en-US" sz="550" dirty="0">
                          <a:solidFill>
                            <a:schemeClr val="tx1"/>
                          </a:solidFill>
                          <a:latin typeface="Calibri" panose="020F0502020204030204" pitchFamily="34" charset="0"/>
                          <a:cs typeface="Calibri" panose="020F0502020204030204" pitchFamily="34" charset="0"/>
                        </a:rPr>
                        <a:t> follow‑up logs — notes of invitations, conversations with families and supported access for PP/SEND </a:t>
                      </a:r>
                      <a:r>
                        <a:rPr lang="en-US" sz="550" dirty="0" err="1">
                          <a:solidFill>
                            <a:schemeClr val="tx1"/>
                          </a:solidFill>
                          <a:latin typeface="Calibri" panose="020F0502020204030204" pitchFamily="34" charset="0"/>
                          <a:cs typeface="Calibri" panose="020F0502020204030204" pitchFamily="34" charset="0"/>
                        </a:rPr>
                        <a:t>pupils.Pupil</a:t>
                      </a:r>
                      <a:r>
                        <a:rPr lang="en-US" sz="550" dirty="0">
                          <a:solidFill>
                            <a:schemeClr val="tx1"/>
                          </a:solidFill>
                          <a:latin typeface="Calibri" panose="020F0502020204030204" pitchFamily="34" charset="0"/>
                          <a:cs typeface="Calibri" panose="020F0502020204030204" pitchFamily="34" charset="0"/>
                        </a:rPr>
                        <a:t> voice — pupils report enjoyment, confidence and feeling that clubs are “for them”. Club offer analysis — the range of clubs shows gender‑balanced, SEND‑friendly and PP‑accessible options.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272266">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1157131">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Add text here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Add text here</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Add text here</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Add text here</a:t>
                      </a:r>
                    </a:p>
                    <a:p>
                      <a:pPr algn="l">
                        <a:lnSpc>
                          <a:spcPct val="100000"/>
                        </a:lnSpc>
                      </a:pPr>
                      <a:endParaRPr lang="en-US" sz="600" b="1"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28838644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94FA2-8340-0B2B-59CD-4A0DD86358AF}"/>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46ACC86A-8EFB-CC91-83DB-0351EA2D9A5F}"/>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3503C286-6601-B5F6-57C4-A0836621D28E}"/>
              </a:ext>
            </a:extLst>
          </p:cNvPr>
          <p:cNvSpPr txBox="1"/>
          <p:nvPr/>
        </p:nvSpPr>
        <p:spPr>
          <a:xfrm>
            <a:off x="241825" y="208550"/>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a:t>
            </a:r>
          </a:p>
        </p:txBody>
      </p:sp>
      <p:graphicFrame>
        <p:nvGraphicFramePr>
          <p:cNvPr id="2" name="Table 1">
            <a:extLst>
              <a:ext uri="{FF2B5EF4-FFF2-40B4-BE49-F238E27FC236}">
                <a16:creationId xmlns:a16="http://schemas.microsoft.com/office/drawing/2014/main" id="{EB5C837B-7071-41C7-EAE1-2ED2A10D5D17}"/>
              </a:ext>
            </a:extLst>
          </p:cNvPr>
          <p:cNvGraphicFramePr>
            <a:graphicFrameLocks noGrp="1"/>
          </p:cNvGraphicFramePr>
          <p:nvPr>
            <p:extLst>
              <p:ext uri="{D42A27DB-BD31-4B8C-83A1-F6EECF244321}">
                <p14:modId xmlns:p14="http://schemas.microsoft.com/office/powerpoint/2010/main" val="2664855576"/>
              </p:ext>
            </p:extLst>
          </p:nvPr>
        </p:nvGraphicFramePr>
        <p:xfrm>
          <a:off x="294842" y="694099"/>
          <a:ext cx="5530128" cy="358902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89660">
                  <a:extLst>
                    <a:ext uri="{9D8B030D-6E8A-4147-A177-3AD203B41FA5}">
                      <a16:colId xmlns:a16="http://schemas.microsoft.com/office/drawing/2014/main" val="3874769663"/>
                    </a:ext>
                  </a:extLst>
                </a:gridCol>
                <a:gridCol w="1510964">
                  <a:extLst>
                    <a:ext uri="{9D8B030D-6E8A-4147-A177-3AD203B41FA5}">
                      <a16:colId xmlns:a16="http://schemas.microsoft.com/office/drawing/2014/main" val="279180329"/>
                    </a:ext>
                  </a:extLst>
                </a:gridCol>
                <a:gridCol w="1422736">
                  <a:extLst>
                    <a:ext uri="{9D8B030D-6E8A-4147-A177-3AD203B41FA5}">
                      <a16:colId xmlns:a16="http://schemas.microsoft.com/office/drawing/2014/main" val="1419483341"/>
                    </a:ext>
                  </a:extLst>
                </a:gridCol>
                <a:gridCol w="1009130">
                  <a:extLst>
                    <a:ext uri="{9D8B030D-6E8A-4147-A177-3AD203B41FA5}">
                      <a16:colId xmlns:a16="http://schemas.microsoft.com/office/drawing/2014/main" val="1532179531"/>
                    </a:ext>
                  </a:extLst>
                </a:gridCol>
              </a:tblGrid>
              <a:tr h="294874">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1629176">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550" dirty="0">
                          <a:solidFill>
                            <a:schemeClr val="tx1"/>
                          </a:solidFill>
                          <a:latin typeface="Calibri" panose="020F0502020204030204" pitchFamily="34" charset="0"/>
                          <a:cs typeface="Calibri" panose="020F0502020204030204" pitchFamily="34" charset="0"/>
                        </a:rPr>
                        <a:t>Increase the number of children walking/cycling to school.</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550" dirty="0">
                          <a:solidFill>
                            <a:schemeClr val="tx1"/>
                          </a:solidFill>
                          <a:latin typeface="Calibri" panose="020F0502020204030204" pitchFamily="34" charset="0"/>
                          <a:cs typeface="Calibri" panose="020F0502020204030204" pitchFamily="34" charset="0"/>
                        </a:rPr>
                        <a:t>Walking bus expansion — increase days/routes; recruit parent volunteers; ensure SEND‑friendly pacing and support.</a:t>
                      </a:r>
                    </a:p>
                    <a:p>
                      <a:pPr algn="l">
                        <a:lnSpc>
                          <a:spcPct val="100000"/>
                        </a:lnSpc>
                      </a:pPr>
                      <a:r>
                        <a:rPr lang="en-US" sz="550" dirty="0">
                          <a:solidFill>
                            <a:schemeClr val="tx1"/>
                          </a:solidFill>
                          <a:latin typeface="Calibri" panose="020F0502020204030204" pitchFamily="34" charset="0"/>
                          <a:cs typeface="Calibri" panose="020F0502020204030204" pitchFamily="34" charset="0"/>
                        </a:rPr>
                        <a:t>Active travel challenges — termly class competitions (walk/cycle/scoot counts) with simple rewards to build habit.</a:t>
                      </a:r>
                    </a:p>
                    <a:p>
                      <a:pPr algn="l">
                        <a:lnSpc>
                          <a:spcPct val="100000"/>
                        </a:lnSpc>
                      </a:pPr>
                      <a:r>
                        <a:rPr lang="en-US" sz="550" dirty="0">
                          <a:solidFill>
                            <a:schemeClr val="tx1"/>
                          </a:solidFill>
                          <a:latin typeface="Calibri" panose="020F0502020204030204" pitchFamily="34" charset="0"/>
                          <a:cs typeface="Calibri" panose="020F0502020204030204" pitchFamily="34" charset="0"/>
                        </a:rPr>
                        <a:t>Safe routes promotion — share maps, preferred paths and crossing points; work with Northumberland County Council on signage.</a:t>
                      </a:r>
                    </a:p>
                    <a:p>
                      <a:pPr algn="l">
                        <a:lnSpc>
                          <a:spcPct val="100000"/>
                        </a:lnSpc>
                      </a:pPr>
                      <a:r>
                        <a:rPr lang="en-US" sz="550" dirty="0">
                          <a:solidFill>
                            <a:schemeClr val="tx1"/>
                          </a:solidFill>
                          <a:latin typeface="Calibri" panose="020F0502020204030204" pitchFamily="34" charset="0"/>
                          <a:cs typeface="Calibri" panose="020F0502020204030204" pitchFamily="34" charset="0"/>
                        </a:rPr>
                        <a:t>Bike/scooter training — offer </a:t>
                      </a:r>
                      <a:r>
                        <a:rPr lang="en-US" sz="550" dirty="0" err="1">
                          <a:solidFill>
                            <a:schemeClr val="tx1"/>
                          </a:solidFill>
                          <a:latin typeface="Calibri" panose="020F0502020204030204" pitchFamily="34" charset="0"/>
                          <a:cs typeface="Calibri" panose="020F0502020204030204" pitchFamily="34" charset="0"/>
                        </a:rPr>
                        <a:t>Bikeability</a:t>
                      </a:r>
                      <a:r>
                        <a:rPr lang="en-US" sz="550" dirty="0">
                          <a:solidFill>
                            <a:schemeClr val="tx1"/>
                          </a:solidFill>
                          <a:latin typeface="Calibri" panose="020F0502020204030204" pitchFamily="34" charset="0"/>
                          <a:cs typeface="Calibri" panose="020F0502020204030204" pitchFamily="34" charset="0"/>
                        </a:rPr>
                        <a:t>, scooter skills and safety sessions to build confidence.</a:t>
                      </a:r>
                    </a:p>
                    <a:p>
                      <a:pPr algn="l">
                        <a:lnSpc>
                          <a:spcPct val="100000"/>
                        </a:lnSpc>
                      </a:pPr>
                      <a:r>
                        <a:rPr lang="en-US" sz="550" dirty="0">
                          <a:solidFill>
                            <a:schemeClr val="tx1"/>
                          </a:solidFill>
                          <a:latin typeface="Calibri" panose="020F0502020204030204" pitchFamily="34" charset="0"/>
                          <a:cs typeface="Calibri" panose="020F0502020204030204" pitchFamily="34" charset="0"/>
                        </a:rPr>
                        <a:t>Family‑friendly adjustments — flexible drop‑off points, storage for bikes/scooters, and SEND‑appropriate adaptations.</a:t>
                      </a:r>
                    </a:p>
                    <a:p>
                      <a:pPr algn="l">
                        <a:lnSpc>
                          <a:spcPct val="100000"/>
                        </a:lnSpc>
                      </a:pPr>
                      <a:r>
                        <a:rPr lang="en-US" sz="550" dirty="0">
                          <a:solidFill>
                            <a:schemeClr val="tx1"/>
                          </a:solidFill>
                          <a:latin typeface="Calibri" panose="020F0502020204030204" pitchFamily="34" charset="0"/>
                          <a:cs typeface="Calibri" panose="020F0502020204030204" pitchFamily="34" charset="0"/>
                        </a:rPr>
                        <a:t>Regular communication — celebrate classes with high participation; use newsletters and assemblies to keep momentum.</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Higher active travel rates — more pupils regularly walk or cycle, reducing car congestion at drop‑off and pick‑up. Improved health and fitness — pupils build daily physical activity into their routine, supporting wellbeing and readiness to learn. Stronger community culture — walking buses and group travel strengthen relationships between pupils, families and staff. Greater independence — pupils develop confidence in navigating safe routes and making healthy choices. Environmental benefits — fewer cars around school reduces pollution and supports your sustainability aims.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550" dirty="0">
                          <a:solidFill>
                            <a:schemeClr val="tx1"/>
                          </a:solidFill>
                          <a:latin typeface="Calibri" panose="020F0502020204030204" pitchFamily="34" charset="0"/>
                          <a:cs typeface="Calibri" panose="020F0502020204030204" pitchFamily="34" charset="0"/>
                        </a:rPr>
                        <a:t>Travel surveys — termly pupil/parent surveys show increased numbers walking or cycling. Walking bus registers — attendance logs demonstrate consistent uptake across year groups. </a:t>
                      </a:r>
                      <a:r>
                        <a:rPr lang="en-US" sz="550" dirty="0" err="1">
                          <a:solidFill>
                            <a:schemeClr val="tx1"/>
                          </a:solidFill>
                          <a:latin typeface="Calibri" panose="020F0502020204030204" pitchFamily="34" charset="0"/>
                          <a:cs typeface="Calibri" panose="020F0502020204030204" pitchFamily="34" charset="0"/>
                        </a:rPr>
                        <a:t>Bikeability</a:t>
                      </a:r>
                      <a:r>
                        <a:rPr lang="en-US" sz="550" dirty="0">
                          <a:solidFill>
                            <a:schemeClr val="tx1"/>
                          </a:solidFill>
                          <a:latin typeface="Calibri" panose="020F0502020204030204" pitchFamily="34" charset="0"/>
                          <a:cs typeface="Calibri" panose="020F0502020204030204" pitchFamily="34" charset="0"/>
                        </a:rPr>
                        <a:t>/scooter training records — more pupils complete training and report feeling confident travelling actively. Parent voice — families note improved routines, reduced stress and safer travel habits. Environmental monitoring — reduced congestion and safer school gates at peak times.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294874">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125321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Add text here</a:t>
                      </a:r>
                    </a:p>
                    <a:p>
                      <a:pPr algn="l">
                        <a:lnSpc>
                          <a:spcPct val="100000"/>
                        </a:lnSpc>
                      </a:pPr>
                      <a:endParaRPr lang="en-US" sz="45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Add text here</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Add text here</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Add text here</a:t>
                      </a:r>
                    </a:p>
                    <a:p>
                      <a:pPr algn="l">
                        <a:lnSpc>
                          <a:spcPct val="100000"/>
                        </a:lnSpc>
                      </a:pPr>
                      <a:endParaRPr lang="en-US" sz="600" b="1"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25362114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DD0551-469A-DEBD-2409-100B2C306D33}"/>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653D601A-6B9B-B24F-954C-6D0ACC4C5EDD}"/>
              </a:ext>
            </a:extLst>
          </p:cNvPr>
          <p:cNvPicPr>
            <a:picLocks noChangeAspect="1"/>
          </p:cNvPicPr>
          <p:nvPr/>
        </p:nvPicPr>
        <p:blipFill>
          <a:blip r:embed="rId2"/>
          <a:stretch>
            <a:fillRect/>
          </a:stretch>
        </p:blipFill>
        <p:spPr>
          <a:xfrm>
            <a:off x="-16769" y="0"/>
            <a:ext cx="6173264" cy="4322536"/>
          </a:xfrm>
          <a:prstGeom prst="rect">
            <a:avLst/>
          </a:prstGeom>
        </p:spPr>
      </p:pic>
      <p:sp>
        <p:nvSpPr>
          <p:cNvPr id="4" name="TextBox 3">
            <a:extLst>
              <a:ext uri="{FF2B5EF4-FFF2-40B4-BE49-F238E27FC236}">
                <a16:creationId xmlns:a16="http://schemas.microsoft.com/office/drawing/2014/main" id="{DBBFD564-002E-61DE-9DBD-A3D6F53646DD}"/>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sp>
        <p:nvSpPr>
          <p:cNvPr id="6" name="TextBox 5">
            <a:extLst>
              <a:ext uri="{FF2B5EF4-FFF2-40B4-BE49-F238E27FC236}">
                <a16:creationId xmlns:a16="http://schemas.microsoft.com/office/drawing/2014/main" id="{61D9F60F-F13B-1086-50C1-85D73CC0740F}"/>
              </a:ext>
            </a:extLst>
          </p:cNvPr>
          <p:cNvSpPr txBox="1"/>
          <p:nvPr/>
        </p:nvSpPr>
        <p:spPr>
          <a:xfrm>
            <a:off x="241825" y="635438"/>
            <a:ext cx="5684413" cy="893130"/>
          </a:xfrm>
          <a:prstGeom prst="rect">
            <a:avLst/>
          </a:prstGeom>
          <a:noFill/>
        </p:spPr>
        <p:txBody>
          <a:bodyPr wrap="square" rtlCol="0">
            <a:spAutoFit/>
          </a:bodyPr>
          <a:lstStyle/>
          <a:p>
            <a:pPr marL="171450" indent="-171450">
              <a:lnSpc>
                <a:spcPct val="124000"/>
              </a:lnSpc>
              <a:buFont typeface="Arial" panose="020B0604020202020204" pitchFamily="34" charset="0"/>
              <a:buChar char="•"/>
            </a:pPr>
            <a:r>
              <a:rPr lang="en-US" sz="850" dirty="0"/>
              <a:t>Take some time to reflect on your intent, implementation and impact from last academic year to celebrate your wins but to also think about improvements for the year ahead.</a:t>
            </a:r>
          </a:p>
          <a:p>
            <a:pPr marL="171450" indent="-171450">
              <a:lnSpc>
                <a:spcPct val="124000"/>
              </a:lnSpc>
              <a:buFont typeface="Arial" panose="020B0604020202020204" pitchFamily="34" charset="0"/>
              <a:buChar char="•"/>
            </a:pPr>
            <a:r>
              <a:rPr lang="en-US" sz="850" dirty="0"/>
              <a:t>You do not need to complete every box. Just record the information that is key to your school's priorities and areas of focus.</a:t>
            </a:r>
          </a:p>
          <a:p>
            <a:pPr>
              <a:lnSpc>
                <a:spcPct val="124000"/>
              </a:lnSpc>
            </a:pPr>
            <a:r>
              <a:rPr lang="en-US" sz="850" b="1" i="1" dirty="0"/>
              <a:t>Remember</a:t>
            </a:r>
            <a:r>
              <a:rPr lang="en-US" sz="850" i="1" dirty="0"/>
              <a:t> - Be clear about how you focused spending on key groups such as SEND, girls and disadvantaged pupils. </a:t>
            </a:r>
          </a:p>
        </p:txBody>
      </p:sp>
      <p:graphicFrame>
        <p:nvGraphicFramePr>
          <p:cNvPr id="10" name="Table 9">
            <a:extLst>
              <a:ext uri="{FF2B5EF4-FFF2-40B4-BE49-F238E27FC236}">
                <a16:creationId xmlns:a16="http://schemas.microsoft.com/office/drawing/2014/main" id="{065D4AC4-7957-AA62-C1A0-FE4F2CF00CA3}"/>
              </a:ext>
            </a:extLst>
          </p:cNvPr>
          <p:cNvGraphicFramePr>
            <a:graphicFrameLocks noGrp="1"/>
          </p:cNvGraphicFramePr>
          <p:nvPr>
            <p:extLst>
              <p:ext uri="{D42A27DB-BD31-4B8C-83A1-F6EECF244321}">
                <p14:modId xmlns:p14="http://schemas.microsoft.com/office/powerpoint/2010/main" val="3997487608"/>
              </p:ext>
            </p:extLst>
          </p:nvPr>
        </p:nvGraphicFramePr>
        <p:xfrm>
          <a:off x="298297" y="1672070"/>
          <a:ext cx="5530128" cy="2420807"/>
        </p:xfrm>
        <a:graphic>
          <a:graphicData uri="http://schemas.openxmlformats.org/drawingml/2006/table">
            <a:tbl>
              <a:tblPr firstRow="1" bandRow="1">
                <a:tableStyleId>{5C22544A-7EE6-4342-B048-85BDC9FD1C3A}</a:tableStyleId>
              </a:tblPr>
              <a:tblGrid>
                <a:gridCol w="1711987">
                  <a:extLst>
                    <a:ext uri="{9D8B030D-6E8A-4147-A177-3AD203B41FA5}">
                      <a16:colId xmlns:a16="http://schemas.microsoft.com/office/drawing/2014/main" val="1397519339"/>
                    </a:ext>
                  </a:extLst>
                </a:gridCol>
                <a:gridCol w="2010284">
                  <a:extLst>
                    <a:ext uri="{9D8B030D-6E8A-4147-A177-3AD203B41FA5}">
                      <a16:colId xmlns:a16="http://schemas.microsoft.com/office/drawing/2014/main" val="279180329"/>
                    </a:ext>
                  </a:extLst>
                </a:gridCol>
                <a:gridCol w="1807857">
                  <a:extLst>
                    <a:ext uri="{9D8B030D-6E8A-4147-A177-3AD203B41FA5}">
                      <a16:colId xmlns:a16="http://schemas.microsoft.com/office/drawing/2014/main" val="1532179531"/>
                    </a:ext>
                  </a:extLst>
                </a:gridCol>
              </a:tblGrid>
              <a:tr h="226247">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hlinkClick r:id="rId3"/>
                        </a:rPr>
                        <a:t>Swimming and Water Safety</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What went well? Supporting evidence?</a:t>
                      </a:r>
                      <a:r>
                        <a:rPr lang="en-GB" sz="700" dirty="0">
                          <a:solidFill>
                            <a:sysClr val="windowText" lastClr="000000"/>
                          </a:solidFill>
                          <a:effectLst/>
                          <a:latin typeface="Calibri" panose="020F0502020204030204" pitchFamily="34" charset="0"/>
                          <a:cs typeface="Calibri" panose="020F0502020204030204" pitchFamily="34" charset="0"/>
                        </a:rPr>
                        <a:t> </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What didn't go well? Supporting evidence? </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1. </a:t>
                      </a:r>
                      <a:r>
                        <a:rPr lang="en-US" sz="700" dirty="0">
                          <a:effectLst/>
                          <a:latin typeface="Calibri" panose="020F0502020204030204" pitchFamily="34" charset="0"/>
                          <a:cs typeface="Calibri" panose="020F0502020204030204" pitchFamily="34" charset="0"/>
                        </a:rPr>
                        <a:t>Swim competently, confidently and proficiently over a distance of at least 25 </a:t>
                      </a:r>
                      <a:r>
                        <a:rPr lang="en-US" sz="700" dirty="0" err="1">
                          <a:effectLst/>
                          <a:latin typeface="Calibri" panose="020F0502020204030204" pitchFamily="34" charset="0"/>
                          <a:cs typeface="Calibri" panose="020F0502020204030204" pitchFamily="34" charset="0"/>
                        </a:rPr>
                        <a:t>metres</a:t>
                      </a:r>
                      <a:endParaRPr lang="en-GB" sz="700" dirty="0">
                        <a:effectLst/>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a:latin typeface="Calibri" panose="020F0502020204030204" pitchFamily="34" charset="0"/>
                          <a:cs typeface="Calibri" panose="020F0502020204030204" pitchFamily="34" charset="0"/>
                        </a:rPr>
                        <a:t>92%</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Two children do not feel confident in the water. Additional top sessions could have been offered.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8148111"/>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2. </a:t>
                      </a:r>
                      <a:r>
                        <a:rPr lang="en-US" sz="700" dirty="0">
                          <a:effectLst/>
                          <a:latin typeface="Calibri" panose="020F0502020204030204" pitchFamily="34" charset="0"/>
                          <a:cs typeface="Calibri" panose="020F0502020204030204" pitchFamily="34" charset="0"/>
                        </a:rPr>
                        <a:t>Use a range of strokes effectively (for example, front crawl, backstroke and breaststroke)</a:t>
                      </a:r>
                      <a:endParaRPr lang="en-GB" sz="700" dirty="0">
                        <a:effectLst/>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a:latin typeface="Calibri" panose="020F0502020204030204" pitchFamily="34" charset="0"/>
                          <a:cs typeface="Calibri" panose="020F0502020204030204" pitchFamily="34" charset="0"/>
                        </a:rPr>
                        <a:t>92%</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Two children do not feel confident in the water. Additional top sessions could have been offered.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50329"/>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3. </a:t>
                      </a:r>
                      <a:r>
                        <a:rPr lang="en-US" sz="700" dirty="0">
                          <a:effectLst/>
                          <a:latin typeface="Calibri" panose="020F0502020204030204" pitchFamily="34" charset="0"/>
                          <a:cs typeface="Calibri" panose="020F0502020204030204" pitchFamily="34" charset="0"/>
                        </a:rPr>
                        <a:t>Perform safe self-rescue in different water-based situations</a:t>
                      </a:r>
                      <a:endParaRPr lang="en-GB" sz="700" dirty="0">
                        <a:effectLst/>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a:latin typeface="Calibri" panose="020F0502020204030204" pitchFamily="34" charset="0"/>
                          <a:cs typeface="Calibri" panose="020F0502020204030204" pitchFamily="34" charset="0"/>
                        </a:rPr>
                        <a:t>92%</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Two children do not feel confident in the water. Additional top sessions could have been offered.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73458530"/>
                  </a:ext>
                </a:extLst>
              </a:tr>
            </a:tbl>
          </a:graphicData>
        </a:graphic>
      </p:graphicFrame>
    </p:spTree>
    <p:extLst>
      <p:ext uri="{BB962C8B-B14F-4D97-AF65-F5344CB8AC3E}">
        <p14:creationId xmlns:p14="http://schemas.microsoft.com/office/powerpoint/2010/main" val="1912434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5B673-A646-6C19-D15A-944B76414D73}"/>
            </a:ext>
          </a:extLst>
        </p:cNvPr>
        <p:cNvGrpSpPr/>
        <p:nvPr/>
      </p:nvGrpSpPr>
      <p:grpSpPr>
        <a:xfrm>
          <a:off x="0" y="0"/>
          <a:ext cx="0" cy="0"/>
          <a:chOff x="0" y="0"/>
          <a:chExt cx="0" cy="0"/>
        </a:xfrm>
      </p:grpSpPr>
      <p:pic>
        <p:nvPicPr>
          <p:cNvPr id="6" name="Picture 5" descr="A screenshot of a computer&#10;&#10;AI-generated content may be incorrect.">
            <a:extLst>
              <a:ext uri="{FF2B5EF4-FFF2-40B4-BE49-F238E27FC236}">
                <a16:creationId xmlns:a16="http://schemas.microsoft.com/office/drawing/2014/main" id="{B56A260E-BF05-0A5C-4E38-14F45B4DA304}"/>
              </a:ext>
            </a:extLst>
          </p:cNvPr>
          <p:cNvPicPr>
            <a:picLocks noChangeAspect="1"/>
          </p:cNvPicPr>
          <p:nvPr/>
        </p:nvPicPr>
        <p:blipFill>
          <a:blip r:embed="rId2"/>
          <a:stretch>
            <a:fillRect/>
          </a:stretch>
        </p:blipFill>
        <p:spPr>
          <a:xfrm>
            <a:off x="-26726" y="0"/>
            <a:ext cx="6173264" cy="4322536"/>
          </a:xfrm>
          <a:prstGeom prst="rect">
            <a:avLst/>
          </a:prstGeom>
        </p:spPr>
      </p:pic>
      <p:sp>
        <p:nvSpPr>
          <p:cNvPr id="4" name="TextBox 3">
            <a:extLst>
              <a:ext uri="{FF2B5EF4-FFF2-40B4-BE49-F238E27FC236}">
                <a16:creationId xmlns:a16="http://schemas.microsoft.com/office/drawing/2014/main" id="{58774285-6350-5F9D-309A-493EA80BAD9B}"/>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graphicFrame>
        <p:nvGraphicFramePr>
          <p:cNvPr id="5" name="Table 4">
            <a:extLst>
              <a:ext uri="{FF2B5EF4-FFF2-40B4-BE49-F238E27FC236}">
                <a16:creationId xmlns:a16="http://schemas.microsoft.com/office/drawing/2014/main" id="{BB7A6755-CF87-7230-570A-7309BBAF653F}"/>
              </a:ext>
            </a:extLst>
          </p:cNvPr>
          <p:cNvGraphicFramePr>
            <a:graphicFrameLocks noGrp="1"/>
          </p:cNvGraphicFramePr>
          <p:nvPr>
            <p:extLst>
              <p:ext uri="{D42A27DB-BD31-4B8C-83A1-F6EECF244321}">
                <p14:modId xmlns:p14="http://schemas.microsoft.com/office/powerpoint/2010/main" val="4267928095"/>
              </p:ext>
            </p:extLst>
          </p:nvPr>
        </p:nvGraphicFramePr>
        <p:xfrm>
          <a:off x="201820" y="631508"/>
          <a:ext cx="5530128" cy="3474720"/>
        </p:xfrm>
        <a:graphic>
          <a:graphicData uri="http://schemas.openxmlformats.org/drawingml/2006/table">
            <a:tbl>
              <a:tblPr firstRow="1" bandRow="1">
                <a:tableStyleId>{5C22544A-7EE6-4342-B048-85BDC9FD1C3A}</a:tableStyleId>
              </a:tblPr>
              <a:tblGrid>
                <a:gridCol w="1711987">
                  <a:extLst>
                    <a:ext uri="{9D8B030D-6E8A-4147-A177-3AD203B41FA5}">
                      <a16:colId xmlns:a16="http://schemas.microsoft.com/office/drawing/2014/main" val="1397519339"/>
                    </a:ext>
                  </a:extLst>
                </a:gridCol>
                <a:gridCol w="2010284">
                  <a:extLst>
                    <a:ext uri="{9D8B030D-6E8A-4147-A177-3AD203B41FA5}">
                      <a16:colId xmlns:a16="http://schemas.microsoft.com/office/drawing/2014/main" val="279180329"/>
                    </a:ext>
                  </a:extLst>
                </a:gridCol>
                <a:gridCol w="1807857">
                  <a:extLst>
                    <a:ext uri="{9D8B030D-6E8A-4147-A177-3AD203B41FA5}">
                      <a16:colId xmlns:a16="http://schemas.microsoft.com/office/drawing/2014/main" val="1532179531"/>
                    </a:ext>
                  </a:extLst>
                </a:gridCol>
              </a:tblGrid>
              <a:tr h="226247">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Key areas as outlined in PE and sport premium guidance</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What went well? Supporting evidence?</a:t>
                      </a:r>
                      <a:r>
                        <a:rPr lang="en-GB" sz="700" dirty="0">
                          <a:solidFill>
                            <a:sysClr val="windowText" lastClr="000000"/>
                          </a:solidFill>
                          <a:effectLst/>
                          <a:latin typeface="Calibri" panose="020F0502020204030204" pitchFamily="34" charset="0"/>
                          <a:cs typeface="Calibri" panose="020F0502020204030204" pitchFamily="34" charset="0"/>
                        </a:rPr>
                        <a:t> </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What didn't go well? Supporting evidence? </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1. </a:t>
                      </a:r>
                      <a:r>
                        <a:rPr lang="en-US" sz="700" dirty="0">
                          <a:effectLst/>
                          <a:latin typeface="Calibri" panose="020F0502020204030204" pitchFamily="34" charset="0"/>
                          <a:cs typeface="Calibri" panose="020F0502020204030204" pitchFamily="34" charset="0"/>
                        </a:rPr>
                        <a:t>Increasing confidence, knowledge and skills of all staff in teaching PE and sporting activities prioritising CPD and training where needed</a:t>
                      </a: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GB" sz="800" dirty="0">
                          <a:effectLst/>
                          <a:latin typeface="Calibri" panose="020F0502020204030204" pitchFamily="34" charset="0"/>
                          <a:ea typeface="Calibri" panose="020F0502020204030204" pitchFamily="34" charset="0"/>
                          <a:cs typeface="Times New Roman" panose="02020603050405020304" pitchFamily="18" charset="0"/>
                        </a:rPr>
                        <a:t>Charlie Young (Active Futures Northumberland) has supported teaching assistants across the school and upskilled their PE knowledge. Complete PE has been used by all staff. </a:t>
                      </a:r>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800" dirty="0">
                          <a:latin typeface="Calibri" panose="020F0502020204030204" pitchFamily="34" charset="0"/>
                          <a:cs typeface="Calibri" panose="020F0502020204030204" pitchFamily="34" charset="0"/>
                        </a:rPr>
                        <a:t>On occasions, some staff were required elsewhere meaning they missed some lesson delivery.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8148111"/>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2. </a:t>
                      </a:r>
                      <a:r>
                        <a:rPr lang="en-US" sz="700" dirty="0">
                          <a:effectLst/>
                          <a:latin typeface="Calibri" panose="020F0502020204030204" pitchFamily="34" charset="0"/>
                          <a:cs typeface="Calibri" panose="020F0502020204030204" pitchFamily="34" charset="0"/>
                        </a:rPr>
                        <a:t>Increasing engagement of all pupils in regular physical activity and sporting activities</a:t>
                      </a: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GB" sz="800" dirty="0">
                          <a:effectLst/>
                          <a:latin typeface="Calibri" panose="020F0502020204030204" pitchFamily="34" charset="0"/>
                          <a:ea typeface="Calibri" panose="020F0502020204030204" pitchFamily="34" charset="0"/>
                          <a:cs typeface="Times New Roman" panose="02020603050405020304" pitchFamily="18" charset="0"/>
                        </a:rPr>
                        <a:t>All children from years 1 to 6 took part in competitive events in school or at external venues. This was a great experience for the children. Specific groups also took part in activities such as tri-golf, athletics and making active memories. </a:t>
                      </a:r>
                      <a:r>
                        <a:rPr lang="en-US" sz="800" dirty="0">
                          <a:effectLst/>
                          <a:latin typeface="Calibri" panose="020F0502020204030204" pitchFamily="34" charset="0"/>
                          <a:ea typeface="Calibri" panose="020F0502020204030204" pitchFamily="34" charset="0"/>
                          <a:cs typeface="Times New Roman" panose="02020603050405020304" pitchFamily="18" charset="0"/>
                        </a:rPr>
                        <a:t>The number of children competing in competitive sport has increased again this year. The school is becoming successful in competing. Winning a tri-golf competition, more football matches and finishing 3rd in the county athletics finals. </a:t>
                      </a:r>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800" dirty="0">
                          <a:latin typeface="Calibri" panose="020F0502020204030204" pitchFamily="34" charset="0"/>
                          <a:cs typeface="Calibri" panose="020F0502020204030204" pitchFamily="34" charset="0"/>
                        </a:rPr>
                        <a:t>The Daily Mile has not been consistent with all classes.</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50329"/>
                  </a:ext>
                </a:extLst>
              </a:tr>
            </a:tbl>
          </a:graphicData>
        </a:graphic>
      </p:graphicFrame>
    </p:spTree>
    <p:extLst>
      <p:ext uri="{BB962C8B-B14F-4D97-AF65-F5344CB8AC3E}">
        <p14:creationId xmlns:p14="http://schemas.microsoft.com/office/powerpoint/2010/main" val="2755977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053B42-8C81-4DE7-625E-17DE05AD0C22}"/>
            </a:ext>
          </a:extLst>
        </p:cNvPr>
        <p:cNvGrpSpPr/>
        <p:nvPr/>
      </p:nvGrpSpPr>
      <p:grpSpPr>
        <a:xfrm>
          <a:off x="0" y="0"/>
          <a:ext cx="0" cy="0"/>
          <a:chOff x="0" y="0"/>
          <a:chExt cx="0" cy="0"/>
        </a:xfrm>
      </p:grpSpPr>
      <p:pic>
        <p:nvPicPr>
          <p:cNvPr id="6" name="Picture 5" descr="A screenshot of a computer&#10;&#10;AI-generated content may be incorrect.">
            <a:extLst>
              <a:ext uri="{FF2B5EF4-FFF2-40B4-BE49-F238E27FC236}">
                <a16:creationId xmlns:a16="http://schemas.microsoft.com/office/drawing/2014/main" id="{3AC1E9C2-1C91-6BAC-5047-CE0493D42E70}"/>
              </a:ext>
            </a:extLst>
          </p:cNvPr>
          <p:cNvPicPr>
            <a:picLocks noChangeAspect="1"/>
          </p:cNvPicPr>
          <p:nvPr/>
        </p:nvPicPr>
        <p:blipFill>
          <a:blip r:embed="rId2"/>
          <a:stretch>
            <a:fillRect/>
          </a:stretch>
        </p:blipFill>
        <p:spPr>
          <a:xfrm>
            <a:off x="-16769" y="0"/>
            <a:ext cx="6173264" cy="4322536"/>
          </a:xfrm>
          <a:prstGeom prst="rect">
            <a:avLst/>
          </a:prstGeom>
        </p:spPr>
      </p:pic>
      <p:sp>
        <p:nvSpPr>
          <p:cNvPr id="4" name="TextBox 3">
            <a:extLst>
              <a:ext uri="{FF2B5EF4-FFF2-40B4-BE49-F238E27FC236}">
                <a16:creationId xmlns:a16="http://schemas.microsoft.com/office/drawing/2014/main" id="{6E532BB3-3E8C-8C2B-D49F-407DAA50D1D2}"/>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graphicFrame>
        <p:nvGraphicFramePr>
          <p:cNvPr id="5" name="Table 4">
            <a:extLst>
              <a:ext uri="{FF2B5EF4-FFF2-40B4-BE49-F238E27FC236}">
                <a16:creationId xmlns:a16="http://schemas.microsoft.com/office/drawing/2014/main" id="{F9BDBC17-CD2E-90F4-A5E7-9D45B87765A4}"/>
              </a:ext>
            </a:extLst>
          </p:cNvPr>
          <p:cNvGraphicFramePr>
            <a:graphicFrameLocks noGrp="1"/>
          </p:cNvGraphicFramePr>
          <p:nvPr>
            <p:extLst>
              <p:ext uri="{D42A27DB-BD31-4B8C-83A1-F6EECF244321}">
                <p14:modId xmlns:p14="http://schemas.microsoft.com/office/powerpoint/2010/main" val="2291569551"/>
              </p:ext>
            </p:extLst>
          </p:nvPr>
        </p:nvGraphicFramePr>
        <p:xfrm>
          <a:off x="304799" y="633397"/>
          <a:ext cx="5530128" cy="3459480"/>
        </p:xfrm>
        <a:graphic>
          <a:graphicData uri="http://schemas.openxmlformats.org/drawingml/2006/table">
            <a:tbl>
              <a:tblPr firstRow="1" bandRow="1">
                <a:tableStyleId>{5C22544A-7EE6-4342-B048-85BDC9FD1C3A}</a:tableStyleId>
              </a:tblPr>
              <a:tblGrid>
                <a:gridCol w="1604011">
                  <a:extLst>
                    <a:ext uri="{9D8B030D-6E8A-4147-A177-3AD203B41FA5}">
                      <a16:colId xmlns:a16="http://schemas.microsoft.com/office/drawing/2014/main" val="1397519339"/>
                    </a:ext>
                  </a:extLst>
                </a:gridCol>
                <a:gridCol w="2118260">
                  <a:extLst>
                    <a:ext uri="{9D8B030D-6E8A-4147-A177-3AD203B41FA5}">
                      <a16:colId xmlns:a16="http://schemas.microsoft.com/office/drawing/2014/main" val="279180329"/>
                    </a:ext>
                  </a:extLst>
                </a:gridCol>
                <a:gridCol w="1807857">
                  <a:extLst>
                    <a:ext uri="{9D8B030D-6E8A-4147-A177-3AD203B41FA5}">
                      <a16:colId xmlns:a16="http://schemas.microsoft.com/office/drawing/2014/main" val="1532179531"/>
                    </a:ext>
                  </a:extLst>
                </a:gridCol>
              </a:tblGrid>
              <a:tr h="226247">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Key areas as outlined in PE and sport premium guidance</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What went well? Supporting evidence?</a:t>
                      </a:r>
                      <a:r>
                        <a:rPr lang="en-GB" sz="700" dirty="0">
                          <a:solidFill>
                            <a:sysClr val="windowText" lastClr="000000"/>
                          </a:solidFill>
                          <a:effectLst/>
                          <a:latin typeface="Calibri" panose="020F0502020204030204" pitchFamily="34" charset="0"/>
                          <a:cs typeface="Calibri" panose="020F0502020204030204" pitchFamily="34" charset="0"/>
                        </a:rPr>
                        <a:t> </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What didn't go well? Supporting evidence? </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3. </a:t>
                      </a:r>
                      <a:r>
                        <a:rPr lang="en-US" sz="700" b="0" dirty="0">
                          <a:effectLst/>
                          <a:latin typeface="Calibri" panose="020F0502020204030204" pitchFamily="34" charset="0"/>
                          <a:cs typeface="Calibri" panose="020F0502020204030204" pitchFamily="34" charset="0"/>
                        </a:rPr>
                        <a:t>Raising the profile of PE and sport across the school, to support whole school improvement</a:t>
                      </a:r>
                      <a:endParaRPr lang="en-US" sz="700" b="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a:latin typeface="Calibri" panose="020F0502020204030204" pitchFamily="34" charset="0"/>
                          <a:cs typeface="Calibri" panose="020F0502020204030204" pitchFamily="34" charset="0"/>
                        </a:rPr>
                        <a:t>All children from Nursery to Year 6 took part in a variety of sporting activities culminating in the whole school sports day. They were exposed to a range of activities they may have otherwise not been involved in. Local clubs have been involved in some aspects of school. </a:t>
                      </a:r>
                      <a:r>
                        <a:rPr lang="en-US" sz="700" dirty="0" err="1">
                          <a:latin typeface="Calibri" panose="020F0502020204030204" pitchFamily="34" charset="0"/>
                          <a:cs typeface="Calibri" panose="020F0502020204030204" pitchFamily="34" charset="0"/>
                        </a:rPr>
                        <a:t>Morpeth</a:t>
                      </a:r>
                      <a:r>
                        <a:rPr lang="en-US" sz="700" dirty="0">
                          <a:latin typeface="Calibri" panose="020F0502020204030204" pitchFamily="34" charset="0"/>
                          <a:cs typeface="Calibri" panose="020F0502020204030204" pitchFamily="34" charset="0"/>
                        </a:rPr>
                        <a:t> Tennis Club, Ellington Juniors FC. This has promoted their status and we have seen a number of children join these clubs. A player from Newcastle United Ladies visited school for an assembly and class visits. We had a football freestyler in school and break-dancer for a KS2 workshop.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We had hoped to arrange for some children to watch some professional sports events. This has not happened this year.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8148111"/>
                  </a:ext>
                </a:extLst>
              </a:tr>
              <a:tr h="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4. </a:t>
                      </a:r>
                      <a:r>
                        <a:rPr lang="en-US" sz="700" dirty="0">
                          <a:effectLst/>
                          <a:latin typeface="Calibri" panose="020F0502020204030204" pitchFamily="34" charset="0"/>
                          <a:cs typeface="Calibri" panose="020F0502020204030204" pitchFamily="34" charset="0"/>
                        </a:rPr>
                        <a:t>Offer a broader and more equal experience of a range of sports and physical activities to all pupils and ensure equal access to sport for boys and girls</a:t>
                      </a: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a:latin typeface="Calibri" panose="020F0502020204030204" pitchFamily="34" charset="0"/>
                          <a:cs typeface="Calibri" panose="020F0502020204030204" pitchFamily="34" charset="0"/>
                        </a:rPr>
                        <a:t>At least 8 extra-curricular clubs have been available each term. Free for PP children. Pupil voice has been vital in choosing these. Levels of participation are high for both boys and girls. Specific clubs for girls have been popular and successful.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Increased number of girls joining local clubs has grown but still lags behind boys. Target this next year.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50329"/>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5. </a:t>
                      </a:r>
                      <a:r>
                        <a:rPr lang="en-US" sz="700" dirty="0">
                          <a:effectLst/>
                          <a:latin typeface="Calibri" panose="020F0502020204030204" pitchFamily="34" charset="0"/>
                          <a:cs typeface="Calibri" panose="020F0502020204030204" pitchFamily="34" charset="0"/>
                        </a:rPr>
                        <a:t>Increasing participation in competitive sport</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a:latin typeface="Calibri" panose="020F0502020204030204" pitchFamily="34" charset="0"/>
                          <a:cs typeface="Calibri" panose="020F0502020204030204" pitchFamily="34" charset="0"/>
                        </a:rPr>
                        <a:t>All children from years 1 to 6 took part in competitive events in school or at external venues. The number of children competing in competitive sport has increased again this year. The school is becoming successful in competing. Winning the football county cup, finishing 3rd in the county athletics finals for the second time in 3 years.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There were a limited number of competitions to enter. Seek a greater variety of competitions for a range of year groups.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bl>
          </a:graphicData>
        </a:graphic>
      </p:graphicFrame>
    </p:spTree>
    <p:extLst>
      <p:ext uri="{BB962C8B-B14F-4D97-AF65-F5344CB8AC3E}">
        <p14:creationId xmlns:p14="http://schemas.microsoft.com/office/powerpoint/2010/main" val="2212214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D434C-40D3-B593-20E1-7F77321E8D22}"/>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E026D05E-2A4F-B56B-D369-7D73D5C3E07D}"/>
              </a:ext>
            </a:extLst>
          </p:cNvPr>
          <p:cNvPicPr>
            <a:picLocks noChangeAspect="1"/>
          </p:cNvPicPr>
          <p:nvPr/>
        </p:nvPicPr>
        <p:blipFill>
          <a:blip r:embed="rId2"/>
          <a:stretch>
            <a:fillRect/>
          </a:stretch>
        </p:blipFill>
        <p:spPr>
          <a:xfrm>
            <a:off x="-2809" y="0"/>
            <a:ext cx="6166284" cy="4322536"/>
          </a:xfrm>
          <a:prstGeom prst="rect">
            <a:avLst/>
          </a:prstGeom>
        </p:spPr>
      </p:pic>
      <p:sp>
        <p:nvSpPr>
          <p:cNvPr id="4" name="TextBox 3">
            <a:extLst>
              <a:ext uri="{FF2B5EF4-FFF2-40B4-BE49-F238E27FC236}">
                <a16:creationId xmlns:a16="http://schemas.microsoft.com/office/drawing/2014/main" id="{5068A47E-05FA-E59E-E6B8-458180D7CF21}"/>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Aims for the next academic year (2025/2026)</a:t>
            </a:r>
          </a:p>
        </p:txBody>
      </p:sp>
      <p:sp>
        <p:nvSpPr>
          <p:cNvPr id="2" name="TextBox 1">
            <a:extLst>
              <a:ext uri="{FF2B5EF4-FFF2-40B4-BE49-F238E27FC236}">
                <a16:creationId xmlns:a16="http://schemas.microsoft.com/office/drawing/2014/main" id="{DF6A6CD2-88E8-9610-81B4-3451EA6069CB}"/>
              </a:ext>
            </a:extLst>
          </p:cNvPr>
          <p:cNvSpPr txBox="1"/>
          <p:nvPr/>
        </p:nvSpPr>
        <p:spPr>
          <a:xfrm>
            <a:off x="241825" y="607518"/>
            <a:ext cx="5684413" cy="1561646"/>
          </a:xfrm>
          <a:prstGeom prst="rect">
            <a:avLst/>
          </a:prstGeom>
          <a:noFill/>
        </p:spPr>
        <p:txBody>
          <a:bodyPr wrap="square" rtlCol="0">
            <a:spAutoFit/>
          </a:bodyPr>
          <a:lstStyle/>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Using your whole school priorities, school development plan and previous PE, school sport and physical activity data, set out your aims for the year ahead. </a:t>
            </a: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Think about specific areas of need such as </a:t>
            </a:r>
            <a:r>
              <a:rPr lang="en-US" sz="850" b="1" dirty="0">
                <a:latin typeface="Calibri" panose="020F0502020204030204" pitchFamily="34" charset="0"/>
                <a:cs typeface="Calibri" panose="020F0502020204030204" pitchFamily="34" charset="0"/>
              </a:rPr>
              <a:t>inactive girls, SEND and disadvantaged pupils</a:t>
            </a: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Remember to also input your swimming data and reflections in the table located at the bottom of this page.</a:t>
            </a: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Consider which of the 5 key areas improvements will be focusing on:</a:t>
            </a:r>
          </a:p>
          <a:p>
            <a:pPr>
              <a:lnSpc>
                <a:spcPct val="124000"/>
              </a:lnSpc>
            </a:pPr>
            <a:r>
              <a:rPr lang="en-US" sz="700" i="1" dirty="0">
                <a:latin typeface="Calibri" panose="020F0502020204030204" pitchFamily="34" charset="0"/>
                <a:cs typeface="Calibri" panose="020F0502020204030204" pitchFamily="34" charset="0"/>
              </a:rPr>
              <a:t>1. Increasing confidence, knowledge and skills of all staff in teaching PE and sporting activities </a:t>
            </a:r>
            <a:r>
              <a:rPr lang="en-US" sz="700" i="1" dirty="0" err="1">
                <a:latin typeface="Calibri" panose="020F0502020204030204" pitchFamily="34" charset="0"/>
                <a:cs typeface="Calibri" panose="020F0502020204030204" pitchFamily="34" charset="0"/>
              </a:rPr>
              <a:t>prioritising</a:t>
            </a:r>
            <a:r>
              <a:rPr lang="en-US" sz="700" i="1" dirty="0">
                <a:latin typeface="Calibri" panose="020F0502020204030204" pitchFamily="34" charset="0"/>
                <a:cs typeface="Calibri" panose="020F0502020204030204" pitchFamily="34" charset="0"/>
              </a:rPr>
              <a:t> CPD and training where needed.</a:t>
            </a:r>
          </a:p>
          <a:p>
            <a:pPr>
              <a:lnSpc>
                <a:spcPct val="124000"/>
              </a:lnSpc>
            </a:pPr>
            <a:r>
              <a:rPr lang="en-US" sz="700" i="1" dirty="0">
                <a:latin typeface="Calibri" panose="020F0502020204030204" pitchFamily="34" charset="0"/>
                <a:cs typeface="Calibri" panose="020F0502020204030204" pitchFamily="34" charset="0"/>
              </a:rPr>
              <a:t>2. Increasing engagement of all pupils in regular physical activity and sporting activities</a:t>
            </a:r>
          </a:p>
          <a:p>
            <a:pPr>
              <a:lnSpc>
                <a:spcPct val="124000"/>
              </a:lnSpc>
            </a:pPr>
            <a:r>
              <a:rPr lang="en-US" sz="700" i="1" dirty="0">
                <a:latin typeface="Calibri" panose="020F0502020204030204" pitchFamily="34" charset="0"/>
                <a:cs typeface="Calibri" panose="020F0502020204030204" pitchFamily="34" charset="0"/>
              </a:rPr>
              <a:t>3. Raising the profile of PE and sport across the school, to support whole school improvement</a:t>
            </a:r>
          </a:p>
          <a:p>
            <a:pPr>
              <a:lnSpc>
                <a:spcPct val="124000"/>
              </a:lnSpc>
            </a:pPr>
            <a:r>
              <a:rPr lang="en-US" sz="700" i="1" dirty="0">
                <a:latin typeface="Calibri" panose="020F0502020204030204" pitchFamily="34" charset="0"/>
                <a:cs typeface="Calibri" panose="020F0502020204030204" pitchFamily="34" charset="0"/>
              </a:rPr>
              <a:t>4. Offer a broader and more equal experience of a range of sports and physical activities to all pupils and ensure equal access to sport for boys  and girls</a:t>
            </a:r>
          </a:p>
          <a:p>
            <a:pPr>
              <a:lnSpc>
                <a:spcPct val="124000"/>
              </a:lnSpc>
            </a:pPr>
            <a:r>
              <a:rPr lang="en-US" sz="700" i="1" dirty="0">
                <a:latin typeface="Calibri" panose="020F0502020204030204" pitchFamily="34" charset="0"/>
                <a:cs typeface="Calibri" panose="020F0502020204030204" pitchFamily="34" charset="0"/>
              </a:rPr>
              <a:t>5. Increasing participation in competitive sport</a:t>
            </a:r>
          </a:p>
        </p:txBody>
      </p:sp>
      <p:graphicFrame>
        <p:nvGraphicFramePr>
          <p:cNvPr id="5" name="Table 4">
            <a:extLst>
              <a:ext uri="{FF2B5EF4-FFF2-40B4-BE49-F238E27FC236}">
                <a16:creationId xmlns:a16="http://schemas.microsoft.com/office/drawing/2014/main" id="{5A182FA8-E1AB-D63D-6ECD-2D907EE595F6}"/>
              </a:ext>
            </a:extLst>
          </p:cNvPr>
          <p:cNvGraphicFramePr>
            <a:graphicFrameLocks noGrp="1"/>
          </p:cNvGraphicFramePr>
          <p:nvPr>
            <p:extLst>
              <p:ext uri="{D42A27DB-BD31-4B8C-83A1-F6EECF244321}">
                <p14:modId xmlns:p14="http://schemas.microsoft.com/office/powerpoint/2010/main" val="615234729"/>
              </p:ext>
            </p:extLst>
          </p:nvPr>
        </p:nvGraphicFramePr>
        <p:xfrm>
          <a:off x="315269" y="2272972"/>
          <a:ext cx="5530128" cy="1780727"/>
        </p:xfrm>
        <a:graphic>
          <a:graphicData uri="http://schemas.openxmlformats.org/drawingml/2006/table">
            <a:tbl>
              <a:tblPr firstRow="1" bandRow="1">
                <a:tableStyleId>{5C22544A-7EE6-4342-B048-85BDC9FD1C3A}</a:tableStyleId>
              </a:tblPr>
              <a:tblGrid>
                <a:gridCol w="1711987">
                  <a:extLst>
                    <a:ext uri="{9D8B030D-6E8A-4147-A177-3AD203B41FA5}">
                      <a16:colId xmlns:a16="http://schemas.microsoft.com/office/drawing/2014/main" val="1397519339"/>
                    </a:ext>
                  </a:extLst>
                </a:gridCol>
                <a:gridCol w="2010284">
                  <a:extLst>
                    <a:ext uri="{9D8B030D-6E8A-4147-A177-3AD203B41FA5}">
                      <a16:colId xmlns:a16="http://schemas.microsoft.com/office/drawing/2014/main" val="279180329"/>
                    </a:ext>
                  </a:extLst>
                </a:gridCol>
                <a:gridCol w="1807857">
                  <a:extLst>
                    <a:ext uri="{9D8B030D-6E8A-4147-A177-3AD203B41FA5}">
                      <a16:colId xmlns:a16="http://schemas.microsoft.com/office/drawing/2014/main" val="1532179531"/>
                    </a:ext>
                  </a:extLst>
                </a:gridCol>
              </a:tblGrid>
              <a:tr h="226247">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hlinkClick r:id="rId3"/>
                        </a:rPr>
                        <a:t>Swimming and Water Safety</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What went well? Supporting evidence?</a:t>
                      </a:r>
                      <a:r>
                        <a:rPr lang="en-GB" sz="700" dirty="0">
                          <a:solidFill>
                            <a:sysClr val="windowText" lastClr="000000"/>
                          </a:solidFill>
                          <a:effectLst/>
                          <a:latin typeface="Calibri" panose="020F0502020204030204" pitchFamily="34" charset="0"/>
                          <a:cs typeface="Calibri" panose="020F0502020204030204" pitchFamily="34" charset="0"/>
                        </a:rPr>
                        <a:t> </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What didn't go well? Supporting evidence? </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1. </a:t>
                      </a:r>
                      <a:r>
                        <a:rPr lang="en-US" sz="700" dirty="0">
                          <a:effectLst/>
                          <a:latin typeface="Calibri" panose="020F0502020204030204" pitchFamily="34" charset="0"/>
                          <a:cs typeface="Calibri" panose="020F0502020204030204" pitchFamily="34" charset="0"/>
                        </a:rPr>
                        <a:t>Swim competently, confidently and proficiently over a distance of at least 25 </a:t>
                      </a:r>
                      <a:r>
                        <a:rPr lang="en-US" sz="700" dirty="0" err="1">
                          <a:effectLst/>
                          <a:latin typeface="Calibri" panose="020F0502020204030204" pitchFamily="34" charset="0"/>
                          <a:cs typeface="Calibri" panose="020F0502020204030204" pitchFamily="34" charset="0"/>
                        </a:rPr>
                        <a:t>metres</a:t>
                      </a: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700" dirty="0">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TBC</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TBC</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8148111"/>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2. </a:t>
                      </a:r>
                      <a:r>
                        <a:rPr lang="en-US" sz="700" dirty="0">
                          <a:effectLst/>
                          <a:latin typeface="Calibri" panose="020F0502020204030204" pitchFamily="34" charset="0"/>
                          <a:cs typeface="Calibri" panose="020F0502020204030204" pitchFamily="34" charset="0"/>
                        </a:rPr>
                        <a:t>Use a range of strokes effectively (for example, front crawl, backstroke and breaststroke)</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700" dirty="0">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TBC</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TBC</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50329"/>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3. </a:t>
                      </a:r>
                      <a:r>
                        <a:rPr lang="en-US" sz="700" dirty="0">
                          <a:effectLst/>
                          <a:latin typeface="Calibri" panose="020F0502020204030204" pitchFamily="34" charset="0"/>
                          <a:cs typeface="Calibri" panose="020F0502020204030204" pitchFamily="34" charset="0"/>
                        </a:rPr>
                        <a:t>Perform safe self-rescue in different water-based situations</a:t>
                      </a:r>
                      <a:endParaRPr lang="en-GB" sz="700" dirty="0">
                        <a:effectLst/>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TBC</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TBC</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73458530"/>
                  </a:ext>
                </a:extLst>
              </a:tr>
            </a:tbl>
          </a:graphicData>
        </a:graphic>
      </p:graphicFrame>
    </p:spTree>
    <p:extLst>
      <p:ext uri="{BB962C8B-B14F-4D97-AF65-F5344CB8AC3E}">
        <p14:creationId xmlns:p14="http://schemas.microsoft.com/office/powerpoint/2010/main" val="3356791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76EB2-453F-EBD4-CAEA-C1385F926FE9}"/>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B16F9FF0-9213-3BFF-5463-418DC945D99B}"/>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04783345-C545-CED1-568E-A1725BB54AFE}"/>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Plan, monitor and evaluate (2025/2026)</a:t>
            </a:r>
          </a:p>
        </p:txBody>
      </p:sp>
      <p:sp>
        <p:nvSpPr>
          <p:cNvPr id="2" name="TextBox 1">
            <a:extLst>
              <a:ext uri="{FF2B5EF4-FFF2-40B4-BE49-F238E27FC236}">
                <a16:creationId xmlns:a16="http://schemas.microsoft.com/office/drawing/2014/main" id="{282A97B3-2922-B00E-5223-36C9D9090A0A}"/>
              </a:ext>
            </a:extLst>
          </p:cNvPr>
          <p:cNvSpPr txBox="1"/>
          <p:nvPr/>
        </p:nvSpPr>
        <p:spPr>
          <a:xfrm>
            <a:off x="241825" y="621478"/>
            <a:ext cx="5684413" cy="1657057"/>
          </a:xfrm>
          <a:prstGeom prst="rect">
            <a:avLst/>
          </a:prstGeom>
          <a:noFill/>
        </p:spPr>
        <p:txBody>
          <a:bodyPr wrap="square" rtlCol="0">
            <a:spAutoFit/>
          </a:bodyPr>
          <a:lstStyle/>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Please aim to use this as a live working document through the year. </a:t>
            </a:r>
            <a:endParaRPr lang="en-US" sz="500" dirty="0">
              <a:latin typeface="Calibri" panose="020F0502020204030204" pitchFamily="34" charset="0"/>
              <a:cs typeface="Calibri" panose="020F0502020204030204" pitchFamily="34" charset="0"/>
            </a:endParaRP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Keep returning to this to evidence adaptations and progress made through the PESSPA opportunities you provide.</a:t>
            </a:r>
            <a:endParaRPr lang="en-US" sz="500" dirty="0">
              <a:latin typeface="Calibri" panose="020F0502020204030204" pitchFamily="34" charset="0"/>
              <a:cs typeface="Calibri" panose="020F0502020204030204" pitchFamily="34" charset="0"/>
            </a:endParaRP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There is no set number of objectives you must have. </a:t>
            </a:r>
            <a:endParaRPr lang="en-US" sz="500" dirty="0">
              <a:latin typeface="Calibri" panose="020F0502020204030204" pitchFamily="34" charset="0"/>
              <a:cs typeface="Calibri" panose="020F0502020204030204" pitchFamily="34" charset="0"/>
            </a:endParaRP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Make as many or as few as you see fit that will support your aims for the year ahead. </a:t>
            </a:r>
            <a:endParaRPr lang="en-US" sz="500" dirty="0">
              <a:latin typeface="Calibri" panose="020F0502020204030204" pitchFamily="34" charset="0"/>
              <a:cs typeface="Calibri" panose="020F0502020204030204" pitchFamily="34" charset="0"/>
            </a:endParaRP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Consider which of the 5 key areas improvements will be focusing on: </a:t>
            </a:r>
          </a:p>
          <a:p>
            <a:pPr>
              <a:lnSpc>
                <a:spcPct val="124000"/>
              </a:lnSpc>
            </a:pPr>
            <a:endParaRPr lang="en-US" sz="500" dirty="0">
              <a:latin typeface="Calibri" panose="020F0502020204030204" pitchFamily="34" charset="0"/>
              <a:cs typeface="Calibri" panose="020F0502020204030204" pitchFamily="34" charset="0"/>
            </a:endParaRPr>
          </a:p>
          <a:p>
            <a:pPr>
              <a:lnSpc>
                <a:spcPct val="124000"/>
              </a:lnSpc>
            </a:pPr>
            <a:r>
              <a:rPr lang="en-US" sz="700" i="1" dirty="0">
                <a:latin typeface="Calibri" panose="020F0502020204030204" pitchFamily="34" charset="0"/>
                <a:cs typeface="Calibri" panose="020F0502020204030204" pitchFamily="34" charset="0"/>
              </a:rPr>
              <a:t>1. Increasing confidence, knowledge and skills of all staff in teaching PE and sporting activities prioritising CPD and training where needed.</a:t>
            </a:r>
          </a:p>
          <a:p>
            <a:pPr>
              <a:lnSpc>
                <a:spcPct val="124000"/>
              </a:lnSpc>
            </a:pPr>
            <a:r>
              <a:rPr lang="en-US" sz="700" i="1" dirty="0">
                <a:latin typeface="Calibri" panose="020F0502020204030204" pitchFamily="34" charset="0"/>
                <a:cs typeface="Calibri" panose="020F0502020204030204" pitchFamily="34" charset="0"/>
              </a:rPr>
              <a:t>2. Increasing engagement of all pupils in regular physical activity and sporting activities</a:t>
            </a:r>
          </a:p>
          <a:p>
            <a:pPr>
              <a:lnSpc>
                <a:spcPct val="124000"/>
              </a:lnSpc>
            </a:pPr>
            <a:r>
              <a:rPr lang="en-US" sz="700" i="1" dirty="0">
                <a:latin typeface="Calibri" panose="020F0502020204030204" pitchFamily="34" charset="0"/>
                <a:cs typeface="Calibri" panose="020F0502020204030204" pitchFamily="34" charset="0"/>
              </a:rPr>
              <a:t>3. Raising the profile of PE and sport across the school, to support whole school improvement</a:t>
            </a:r>
          </a:p>
          <a:p>
            <a:pPr>
              <a:lnSpc>
                <a:spcPct val="124000"/>
              </a:lnSpc>
            </a:pPr>
            <a:r>
              <a:rPr lang="en-US" sz="700" i="1" dirty="0">
                <a:latin typeface="Calibri" panose="020F0502020204030204" pitchFamily="34" charset="0"/>
                <a:cs typeface="Calibri" panose="020F0502020204030204" pitchFamily="34" charset="0"/>
              </a:rPr>
              <a:t>4. Offer a broader and more equal experience of a range of sports and physical activities to all pupils and ensure equal access to sport for boys and girls</a:t>
            </a:r>
          </a:p>
          <a:p>
            <a:pPr>
              <a:lnSpc>
                <a:spcPct val="124000"/>
              </a:lnSpc>
            </a:pPr>
            <a:r>
              <a:rPr lang="en-US" sz="700" i="1" dirty="0">
                <a:latin typeface="Calibri" panose="020F0502020204030204" pitchFamily="34" charset="0"/>
                <a:cs typeface="Calibri" panose="020F0502020204030204" pitchFamily="34" charset="0"/>
              </a:rPr>
              <a:t>5. Increasing participation in competitive sport</a:t>
            </a:r>
          </a:p>
        </p:txBody>
      </p:sp>
    </p:spTree>
    <p:extLst>
      <p:ext uri="{BB962C8B-B14F-4D97-AF65-F5344CB8AC3E}">
        <p14:creationId xmlns:p14="http://schemas.microsoft.com/office/powerpoint/2010/main" val="32850078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97B36-0064-E168-7038-3FC8704FBAB7}"/>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B2969350-C89D-DCEF-42F1-FBCB2DDD41B0}"/>
              </a:ext>
            </a:extLst>
          </p:cNvPr>
          <p:cNvPicPr>
            <a:picLocks noChangeAspect="1"/>
          </p:cNvPicPr>
          <p:nvPr/>
        </p:nvPicPr>
        <p:blipFill>
          <a:blip r:embed="rId2"/>
          <a:stretch>
            <a:fillRect/>
          </a:stretch>
        </p:blipFill>
        <p:spPr>
          <a:xfrm>
            <a:off x="-16769" y="0"/>
            <a:ext cx="6166284" cy="4322536"/>
          </a:xfrm>
          <a:prstGeom prst="rect">
            <a:avLst/>
          </a:prstGeom>
        </p:spPr>
      </p:pic>
      <p:graphicFrame>
        <p:nvGraphicFramePr>
          <p:cNvPr id="2" name="Table 1">
            <a:extLst>
              <a:ext uri="{FF2B5EF4-FFF2-40B4-BE49-F238E27FC236}">
                <a16:creationId xmlns:a16="http://schemas.microsoft.com/office/drawing/2014/main" id="{225C9E27-D120-FB0E-EDFD-E98BBC05173C}"/>
              </a:ext>
            </a:extLst>
          </p:cNvPr>
          <p:cNvGraphicFramePr>
            <a:graphicFrameLocks noGrp="1"/>
          </p:cNvGraphicFramePr>
          <p:nvPr>
            <p:extLst>
              <p:ext uri="{D42A27DB-BD31-4B8C-83A1-F6EECF244321}">
                <p14:modId xmlns:p14="http://schemas.microsoft.com/office/powerpoint/2010/main" val="3542942499"/>
              </p:ext>
            </p:extLst>
          </p:nvPr>
        </p:nvGraphicFramePr>
        <p:xfrm>
          <a:off x="294842" y="839137"/>
          <a:ext cx="5530128" cy="283464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74420">
                  <a:extLst>
                    <a:ext uri="{9D8B030D-6E8A-4147-A177-3AD203B41FA5}">
                      <a16:colId xmlns:a16="http://schemas.microsoft.com/office/drawing/2014/main" val="3874769663"/>
                    </a:ext>
                  </a:extLst>
                </a:gridCol>
                <a:gridCol w="1432560">
                  <a:extLst>
                    <a:ext uri="{9D8B030D-6E8A-4147-A177-3AD203B41FA5}">
                      <a16:colId xmlns:a16="http://schemas.microsoft.com/office/drawing/2014/main" val="279180329"/>
                    </a:ext>
                  </a:extLst>
                </a:gridCol>
                <a:gridCol w="1501140">
                  <a:extLst>
                    <a:ext uri="{9D8B030D-6E8A-4147-A177-3AD203B41FA5}">
                      <a16:colId xmlns:a16="http://schemas.microsoft.com/office/drawing/2014/main" val="1419483341"/>
                    </a:ext>
                  </a:extLst>
                </a:gridCol>
                <a:gridCol w="102437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Develop lunchtime play provision to increase activity for least active groups.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Develop Sports Leaders (training </a:t>
                      </a:r>
                      <a:r>
                        <a:rPr lang="en-US" sz="600" dirty="0" err="1">
                          <a:solidFill>
                            <a:schemeClr val="tx1"/>
                          </a:solidFill>
                          <a:latin typeface="Calibri" panose="020F0502020204030204" pitchFamily="34" charset="0"/>
                          <a:cs typeface="Calibri" panose="020F0502020204030204" pitchFamily="34" charset="0"/>
                        </a:rPr>
                        <a:t>programme</a:t>
                      </a:r>
                      <a:r>
                        <a:rPr lang="en-US" sz="600" dirty="0">
                          <a:solidFill>
                            <a:schemeClr val="tx1"/>
                          </a:solidFill>
                          <a:latin typeface="Calibri" panose="020F0502020204030204" pitchFamily="34" charset="0"/>
                          <a:cs typeface="Calibri" panose="020F0502020204030204" pitchFamily="34" charset="0"/>
                        </a:rPr>
                        <a:t>), Midday supervisor training, Staff CDP to develop their understanding of games and play, Range of equipment, pupil voice activities to understand pupils wants and needs.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 confident and competent group of trained sports leaders that take initiative and create a more active and inclusive playground for all pupils. Midday supervisors and all staff leading a range of physical activities and joining in with movement daily to role model. A happier, more active playground that meets the needs of all pupils especially SEND and girls.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50" dirty="0">
                          <a:solidFill>
                            <a:schemeClr val="tx1"/>
                          </a:solidFill>
                          <a:latin typeface="Calibri" panose="020F0502020204030204" pitchFamily="34" charset="0"/>
                          <a:cs typeface="Calibri" panose="020F0502020204030204" pitchFamily="34" charset="0"/>
                        </a:rPr>
                        <a:t>Pupil voice data through half-termly surveys and interviews/group discussions with a variety of pupils (leaders, children participating and those that are less active at break times). Conduct regular observations of the playground to gauge activity levels of the least active children. Staff voice and feedback.</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5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5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5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
        <p:nvSpPr>
          <p:cNvPr id="5" name="TextBox 4">
            <a:extLst>
              <a:ext uri="{FF2B5EF4-FFF2-40B4-BE49-F238E27FC236}">
                <a16:creationId xmlns:a16="http://schemas.microsoft.com/office/drawing/2014/main" id="{7C0CE318-2120-E324-9292-5A86D8597144}"/>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Plan, monitor and evaluate (2025/2026)</a:t>
            </a:r>
          </a:p>
        </p:txBody>
      </p:sp>
    </p:spTree>
    <p:extLst>
      <p:ext uri="{BB962C8B-B14F-4D97-AF65-F5344CB8AC3E}">
        <p14:creationId xmlns:p14="http://schemas.microsoft.com/office/powerpoint/2010/main" val="20704661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A891C-7B14-166A-A3BA-79F6E8E36AD9}"/>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83FCC5BF-69B1-8281-8BAD-88861BCEBDC1}"/>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1CFA53F3-F0F5-4362-4434-1CA64B94EA7D}"/>
              </a:ext>
            </a:extLst>
          </p:cNvPr>
          <p:cNvSpPr txBox="1"/>
          <p:nvPr/>
        </p:nvSpPr>
        <p:spPr>
          <a:xfrm>
            <a:off x="241825" y="208550"/>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a:t>
            </a:r>
          </a:p>
        </p:txBody>
      </p:sp>
      <p:graphicFrame>
        <p:nvGraphicFramePr>
          <p:cNvPr id="2" name="Table 1">
            <a:extLst>
              <a:ext uri="{FF2B5EF4-FFF2-40B4-BE49-F238E27FC236}">
                <a16:creationId xmlns:a16="http://schemas.microsoft.com/office/drawing/2014/main" id="{F06D8B73-1069-A20D-8F57-8B1AA064904F}"/>
              </a:ext>
            </a:extLst>
          </p:cNvPr>
          <p:cNvGraphicFramePr>
            <a:graphicFrameLocks noGrp="1"/>
          </p:cNvGraphicFramePr>
          <p:nvPr>
            <p:extLst>
              <p:ext uri="{D42A27DB-BD31-4B8C-83A1-F6EECF244321}">
                <p14:modId xmlns:p14="http://schemas.microsoft.com/office/powerpoint/2010/main" val="2884522605"/>
              </p:ext>
            </p:extLst>
          </p:nvPr>
        </p:nvGraphicFramePr>
        <p:xfrm>
          <a:off x="294842" y="694098"/>
          <a:ext cx="5530128" cy="318516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89660">
                  <a:extLst>
                    <a:ext uri="{9D8B030D-6E8A-4147-A177-3AD203B41FA5}">
                      <a16:colId xmlns:a16="http://schemas.microsoft.com/office/drawing/2014/main" val="3874769663"/>
                    </a:ext>
                  </a:extLst>
                </a:gridCol>
                <a:gridCol w="1510964">
                  <a:extLst>
                    <a:ext uri="{9D8B030D-6E8A-4147-A177-3AD203B41FA5}">
                      <a16:colId xmlns:a16="http://schemas.microsoft.com/office/drawing/2014/main" val="279180329"/>
                    </a:ext>
                  </a:extLst>
                </a:gridCol>
                <a:gridCol w="1422736">
                  <a:extLst>
                    <a:ext uri="{9D8B030D-6E8A-4147-A177-3AD203B41FA5}">
                      <a16:colId xmlns:a16="http://schemas.microsoft.com/office/drawing/2014/main" val="1419483341"/>
                    </a:ext>
                  </a:extLst>
                </a:gridCol>
                <a:gridCol w="100913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All pupils take part in at least one intra school (team competitions) each year.</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The core move is to schedule termly intra‑school events that every class automatically enters. Termly mini‑competitions — e.g., class vs class in athletics skills, throwing accuracy, dance battles, football skills circuits. Keep them short and curriculum‑linked. Curriculum‑embedded challenges — each unit ends with a friendly competition (e.g., Y3 netball festival, Y5 athletics meet).Whole‑school festival days — sports day, wellbeing week challenges, house tournaments.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Improved participation — every child experiences competitive sport in a safe, structured </a:t>
                      </a:r>
                      <a:r>
                        <a:rPr lang="en-US" sz="600" dirty="0" err="1">
                          <a:solidFill>
                            <a:schemeClr val="tx1"/>
                          </a:solidFill>
                          <a:latin typeface="Calibri" panose="020F0502020204030204" pitchFamily="34" charset="0"/>
                          <a:cs typeface="Calibri" panose="020F0502020204030204" pitchFamily="34" charset="0"/>
                        </a:rPr>
                        <a:t>way.Greater</a:t>
                      </a:r>
                      <a:r>
                        <a:rPr lang="en-US" sz="600" dirty="0">
                          <a:solidFill>
                            <a:schemeClr val="tx1"/>
                          </a:solidFill>
                          <a:latin typeface="Calibri" panose="020F0502020204030204" pitchFamily="34" charset="0"/>
                          <a:cs typeface="Calibri" panose="020F0502020204030204" pitchFamily="34" charset="0"/>
                        </a:rPr>
                        <a:t> confidence — pupils </a:t>
                      </a:r>
                      <a:r>
                        <a:rPr lang="en-US" sz="600" dirty="0" err="1">
                          <a:solidFill>
                            <a:schemeClr val="tx1"/>
                          </a:solidFill>
                          <a:latin typeface="Calibri" panose="020F0502020204030204" pitchFamily="34" charset="0"/>
                          <a:cs typeface="Calibri" panose="020F0502020204030204" pitchFamily="34" charset="0"/>
                        </a:rPr>
                        <a:t>practise</a:t>
                      </a:r>
                      <a:r>
                        <a:rPr lang="en-US" sz="600" dirty="0">
                          <a:solidFill>
                            <a:schemeClr val="tx1"/>
                          </a:solidFill>
                          <a:latin typeface="Calibri" panose="020F0502020204030204" pitchFamily="34" charset="0"/>
                          <a:cs typeface="Calibri" panose="020F0502020204030204" pitchFamily="34" charset="0"/>
                        </a:rPr>
                        <a:t> performing in front of others, reducing anxiety and building </a:t>
                      </a:r>
                      <a:r>
                        <a:rPr lang="en-US" sz="600" dirty="0" err="1">
                          <a:solidFill>
                            <a:schemeClr val="tx1"/>
                          </a:solidFill>
                          <a:latin typeface="Calibri" panose="020F0502020204030204" pitchFamily="34" charset="0"/>
                          <a:cs typeface="Calibri" panose="020F0502020204030204" pitchFamily="34" charset="0"/>
                        </a:rPr>
                        <a:t>resilience.Stronger</a:t>
                      </a:r>
                      <a:r>
                        <a:rPr lang="en-US" sz="600" dirty="0">
                          <a:solidFill>
                            <a:schemeClr val="tx1"/>
                          </a:solidFill>
                          <a:latin typeface="Calibri" panose="020F0502020204030204" pitchFamily="34" charset="0"/>
                          <a:cs typeface="Calibri" panose="020F0502020204030204" pitchFamily="34" charset="0"/>
                        </a:rPr>
                        <a:t> teamwork — classes and houses work together, improving cooperation and social </a:t>
                      </a:r>
                      <a:r>
                        <a:rPr lang="en-US" sz="600" dirty="0" err="1">
                          <a:solidFill>
                            <a:schemeClr val="tx1"/>
                          </a:solidFill>
                          <a:latin typeface="Calibri" panose="020F0502020204030204" pitchFamily="34" charset="0"/>
                          <a:cs typeface="Calibri" panose="020F0502020204030204" pitchFamily="34" charset="0"/>
                        </a:rPr>
                        <a:t>skills.Better</a:t>
                      </a:r>
                      <a:r>
                        <a:rPr lang="en-US" sz="600" dirty="0">
                          <a:solidFill>
                            <a:schemeClr val="tx1"/>
                          </a:solidFill>
                          <a:latin typeface="Calibri" panose="020F0502020204030204" pitchFamily="34" charset="0"/>
                          <a:cs typeface="Calibri" panose="020F0502020204030204" pitchFamily="34" charset="0"/>
                        </a:rPr>
                        <a:t> curriculum engagement — pupils see a purpose to PE learning when skills lead to a real </a:t>
                      </a:r>
                      <a:r>
                        <a:rPr lang="en-US" sz="600" dirty="0" err="1">
                          <a:solidFill>
                            <a:schemeClr val="tx1"/>
                          </a:solidFill>
                          <a:latin typeface="Calibri" panose="020F0502020204030204" pitchFamily="34" charset="0"/>
                          <a:cs typeface="Calibri" panose="020F0502020204030204" pitchFamily="34" charset="0"/>
                        </a:rPr>
                        <a:t>event.Inclusive</a:t>
                      </a:r>
                      <a:r>
                        <a:rPr lang="en-US" sz="600" dirty="0">
                          <a:solidFill>
                            <a:schemeClr val="tx1"/>
                          </a:solidFill>
                          <a:latin typeface="Calibri" panose="020F0502020204030204" pitchFamily="34" charset="0"/>
                          <a:cs typeface="Calibri" panose="020F0502020204030204" pitchFamily="34" charset="0"/>
                        </a:rPr>
                        <a:t> culture — low‑stakes formats ensure SEND pupils and less‑confident pupils can succeed.</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Tracking participation — simple class register to ensure every pupil has at least one opportunity.</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Add text here</a:t>
                      </a:r>
                    </a:p>
                    <a:p>
                      <a:pPr algn="l">
                        <a:lnSpc>
                          <a:spcPct val="100000"/>
                        </a:lnSpc>
                      </a:pPr>
                      <a:endParaRPr lang="en-US" sz="45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Add text here</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Add text here</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Add text here</a:t>
                      </a:r>
                    </a:p>
                    <a:p>
                      <a:pPr algn="l">
                        <a:lnSpc>
                          <a:spcPct val="100000"/>
                        </a:lnSpc>
                      </a:pPr>
                      <a:endParaRPr lang="en-US" sz="600" b="1"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31206585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9E3F4-B61C-457A-E840-C9EE07D9A22E}"/>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4EEA956D-2CFF-5B2C-CD1B-06FDF2099C49}"/>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08956E3B-44E3-C739-9807-F5B3AC764123}"/>
              </a:ext>
            </a:extLst>
          </p:cNvPr>
          <p:cNvSpPr txBox="1"/>
          <p:nvPr/>
        </p:nvSpPr>
        <p:spPr>
          <a:xfrm>
            <a:off x="241825" y="208550"/>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a:t>
            </a:r>
          </a:p>
        </p:txBody>
      </p:sp>
      <p:graphicFrame>
        <p:nvGraphicFramePr>
          <p:cNvPr id="2" name="Table 1">
            <a:extLst>
              <a:ext uri="{FF2B5EF4-FFF2-40B4-BE49-F238E27FC236}">
                <a16:creationId xmlns:a16="http://schemas.microsoft.com/office/drawing/2014/main" id="{3E931EEE-F173-2C9E-A785-A1E6D92FD218}"/>
              </a:ext>
            </a:extLst>
          </p:cNvPr>
          <p:cNvGraphicFramePr>
            <a:graphicFrameLocks noGrp="1"/>
          </p:cNvGraphicFramePr>
          <p:nvPr>
            <p:extLst>
              <p:ext uri="{D42A27DB-BD31-4B8C-83A1-F6EECF244321}">
                <p14:modId xmlns:p14="http://schemas.microsoft.com/office/powerpoint/2010/main" val="2364488217"/>
              </p:ext>
            </p:extLst>
          </p:nvPr>
        </p:nvGraphicFramePr>
        <p:xfrm>
          <a:off x="294842" y="485549"/>
          <a:ext cx="5530128" cy="3687907"/>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89660">
                  <a:extLst>
                    <a:ext uri="{9D8B030D-6E8A-4147-A177-3AD203B41FA5}">
                      <a16:colId xmlns:a16="http://schemas.microsoft.com/office/drawing/2014/main" val="3874769663"/>
                    </a:ext>
                  </a:extLst>
                </a:gridCol>
                <a:gridCol w="1510964">
                  <a:extLst>
                    <a:ext uri="{9D8B030D-6E8A-4147-A177-3AD203B41FA5}">
                      <a16:colId xmlns:a16="http://schemas.microsoft.com/office/drawing/2014/main" val="279180329"/>
                    </a:ext>
                  </a:extLst>
                </a:gridCol>
                <a:gridCol w="1422736">
                  <a:extLst>
                    <a:ext uri="{9D8B030D-6E8A-4147-A177-3AD203B41FA5}">
                      <a16:colId xmlns:a16="http://schemas.microsoft.com/office/drawing/2014/main" val="1419483341"/>
                    </a:ext>
                  </a:extLst>
                </a:gridCol>
                <a:gridCol w="1009130">
                  <a:extLst>
                    <a:ext uri="{9D8B030D-6E8A-4147-A177-3AD203B41FA5}">
                      <a16:colId xmlns:a16="http://schemas.microsoft.com/office/drawing/2014/main" val="1532179531"/>
                    </a:ext>
                  </a:extLst>
                </a:gridCol>
              </a:tblGrid>
              <a:tr h="294813">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1782907">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Ensure school staff have the skills to teach all areas of the PE curriculum with confidence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Team‑teaching model — each class has one lesson taught by the class teacher and one by Coach Charlie, with the TA supporting both. This gives teachers weekly, live modelling of high‑quality practice. Progressive skill‑building — teachers apply what they see in Charlie’s lesson to their own lesson, gradually increasing confidence across all activity areas. Complete PE planning — staff follow consistent, sequenced units with clear knowledge, vocabulary and assessment guidance. Ongoing coaching — Charlie provides short, focused feedback and micro‑CPD during and after lessons. TA development — TAs learn alongside teachers, strengthening inclusion, safety and adaptive practice.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More confident teaching — teachers deliver a wider range of activities with clearer demonstrations, better explanations and smoother lesson flow. Stronger subject knowledge — staff use correct vocabulary, progressions and assessment language from Complete PE. Improved consistency — lessons look and feel similar across the school, with shared routines and expectations. Better inclusion — TAs and teachers confidently adapt tasks for SEND pupils because they’ve seen Charlie model it. Higher‑quality pupil outcomes — pupils show stronger skill progression, better teamwork and more engagement.</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Lesson observations — teachers show stronger demonstrations, clearer explanations and more confident delivery across activity areas. Planning and assessment records — staff use Complete PE consistently, with accurate vocabulary, progression and assessment notes. Staff voice — teachers and TAs report increased confidence, especially in areas they previously found challenging.</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29481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1252956">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Add text here</a:t>
                      </a:r>
                    </a:p>
                    <a:p>
                      <a:pPr algn="l">
                        <a:lnSpc>
                          <a:spcPct val="100000"/>
                        </a:lnSpc>
                      </a:pPr>
                      <a:endParaRPr lang="en-US" sz="45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Add text here</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Add text here</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Add text here</a:t>
                      </a:r>
                    </a:p>
                    <a:p>
                      <a:pPr algn="l">
                        <a:lnSpc>
                          <a:spcPct val="100000"/>
                        </a:lnSpc>
                      </a:pPr>
                      <a:endParaRPr lang="en-US" sz="600" b="1"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292040079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164</TotalTime>
  <Words>2832</Words>
  <Application>Microsoft Office PowerPoint</Application>
  <PresentationFormat>Custom</PresentationFormat>
  <Paragraphs>269</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Aptos</vt:lpstr>
      <vt:lpstr>Aptos Display</vt: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Rock</dc:creator>
  <cp:lastModifiedBy>Kevin Hodgson</cp:lastModifiedBy>
  <cp:revision>18</cp:revision>
  <dcterms:created xsi:type="dcterms:W3CDTF">2025-10-08T18:09:30Z</dcterms:created>
  <dcterms:modified xsi:type="dcterms:W3CDTF">2026-07-13T10:54:19Z</dcterms:modified>
</cp:coreProperties>
</file>